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307" r:id="rId7"/>
    <p:sldId id="313" r:id="rId8"/>
    <p:sldId id="306" r:id="rId9"/>
    <p:sldId id="312" r:id="rId10"/>
    <p:sldId id="310" r:id="rId11"/>
    <p:sldId id="311" r:id="rId12"/>
    <p:sldId id="304" r:id="rId13"/>
    <p:sldId id="314" r:id="rId14"/>
    <p:sldId id="316" r:id="rId15"/>
    <p:sldId id="263" r:id="rId16"/>
    <p:sldId id="294" r:id="rId17"/>
    <p:sldId id="270" r:id="rId18"/>
    <p:sldId id="260" r:id="rId19"/>
    <p:sldId id="268" r:id="rId20"/>
    <p:sldId id="274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7" r:id="rId29"/>
    <p:sldId id="305" r:id="rId30"/>
  </p:sldIdLst>
  <p:sldSz cx="9144000" cy="6858000" type="screen4x3"/>
  <p:notesSz cx="7053263" cy="93091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Arial" charset="0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Arial" charset="0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Arial" charset="0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Arial" charset="0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3900" b="1" kern="1200">
        <a:solidFill>
          <a:srgbClr val="000066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3900" b="1" kern="1200">
        <a:solidFill>
          <a:srgbClr val="000066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3900" b="1" kern="1200">
        <a:solidFill>
          <a:srgbClr val="000066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3900" b="1" kern="1200">
        <a:solidFill>
          <a:srgbClr val="000066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4274"/>
    <a:srgbClr val="6BC4E3"/>
    <a:srgbClr val="CCECFF"/>
    <a:srgbClr val="00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76087" autoAdjust="0"/>
  </p:normalViewPr>
  <p:slideViewPr>
    <p:cSldViewPr showGuides="1">
      <p:cViewPr>
        <p:scale>
          <a:sx n="50" d="100"/>
          <a:sy n="50" d="100"/>
        </p:scale>
        <p:origin x="-349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8"/>
    </p:cViewPr>
  </p:sorterViewPr>
  <p:notesViewPr>
    <p:cSldViewPr showGuides="1">
      <p:cViewPr varScale="1">
        <p:scale>
          <a:sx n="50" d="100"/>
          <a:sy n="50" d="100"/>
        </p:scale>
        <p:origin x="-2731" y="-96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DA50D-1ABB-4CB5-A845-AD4D4CF7675B}" type="doc">
      <dgm:prSet loTypeId="urn:microsoft.com/office/officeart/2005/8/layout/chevron2" loCatId="process" qsTypeId="urn:microsoft.com/office/officeart/2005/8/quickstyle/simple1" qsCatId="simple" csTypeId="urn:microsoft.com/office/officeart/2005/8/colors/accent4_5" csCatId="accent4" phldr="1"/>
      <dgm:spPr/>
    </dgm:pt>
    <dgm:pt modelId="{AA94581D-1FB5-4F4F-A51D-7D71771DD0B4}">
      <dgm:prSet phldrT="[Tex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1924</a:t>
          </a:r>
          <a:endParaRPr lang="es-CO" sz="1400" b="1" dirty="0">
            <a:solidFill>
              <a:schemeClr val="tx1"/>
            </a:solidFill>
          </a:endParaRPr>
        </a:p>
      </dgm:t>
    </dgm:pt>
    <dgm:pt modelId="{32738F75-E1A5-4400-AD46-73027FE83EDE}" type="parTrans" cxnId="{B1B9C90E-EAE5-459E-809A-24C6A00EEA48}">
      <dgm:prSet/>
      <dgm:spPr/>
      <dgm:t>
        <a:bodyPr/>
        <a:lstStyle/>
        <a:p>
          <a:endParaRPr lang="es-CO"/>
        </a:p>
      </dgm:t>
    </dgm:pt>
    <dgm:pt modelId="{01508475-670B-409B-A093-EC09264B5735}" type="sibTrans" cxnId="{B1B9C90E-EAE5-459E-809A-24C6A00EEA48}">
      <dgm:prSet/>
      <dgm:spPr/>
      <dgm:t>
        <a:bodyPr/>
        <a:lstStyle/>
        <a:p>
          <a:endParaRPr lang="es-CO"/>
        </a:p>
      </dgm:t>
    </dgm:pt>
    <dgm:pt modelId="{A623F788-7428-4AB3-85C4-102CD1FCA6F0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1950</a:t>
          </a:r>
          <a:endParaRPr lang="es-CO" sz="1400" b="1" dirty="0" smtClean="0">
            <a:solidFill>
              <a:schemeClr val="tx1"/>
            </a:solidFill>
          </a:endParaRPr>
        </a:p>
      </dgm:t>
    </dgm:pt>
    <dgm:pt modelId="{BD22D292-E612-4475-8903-80F6119A25B8}" type="parTrans" cxnId="{AE17919F-E096-4832-AE5A-F814FF49827D}">
      <dgm:prSet/>
      <dgm:spPr/>
      <dgm:t>
        <a:bodyPr/>
        <a:lstStyle/>
        <a:p>
          <a:endParaRPr lang="es-CO"/>
        </a:p>
      </dgm:t>
    </dgm:pt>
    <dgm:pt modelId="{AE05A1F8-8A7E-40D0-85AE-4B90739F7C87}" type="sibTrans" cxnId="{AE17919F-E096-4832-AE5A-F814FF49827D}">
      <dgm:prSet/>
      <dgm:spPr/>
      <dgm:t>
        <a:bodyPr/>
        <a:lstStyle/>
        <a:p>
          <a:endParaRPr lang="es-CO"/>
        </a:p>
      </dgm:t>
    </dgm:pt>
    <dgm:pt modelId="{267D9D03-C5F2-48CA-80DA-D4FEF938D8A0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1949</a:t>
          </a:r>
          <a:endParaRPr lang="es-CO" sz="1400" b="1" dirty="0" smtClean="0">
            <a:solidFill>
              <a:schemeClr val="tx1"/>
            </a:solidFill>
          </a:endParaRPr>
        </a:p>
      </dgm:t>
    </dgm:pt>
    <dgm:pt modelId="{CF6D1D75-D16E-4430-B332-F72986D79562}" type="parTrans" cxnId="{0D1F9BB0-FDDC-44EE-8CEC-4300491858CD}">
      <dgm:prSet/>
      <dgm:spPr/>
      <dgm:t>
        <a:bodyPr/>
        <a:lstStyle/>
        <a:p>
          <a:endParaRPr lang="es-CO"/>
        </a:p>
      </dgm:t>
    </dgm:pt>
    <dgm:pt modelId="{6E1AD1A4-1EDB-4E42-92B0-A273D7566ED2}" type="sibTrans" cxnId="{0D1F9BB0-FDDC-44EE-8CEC-4300491858CD}">
      <dgm:prSet/>
      <dgm:spPr/>
      <dgm:t>
        <a:bodyPr/>
        <a:lstStyle/>
        <a:p>
          <a:endParaRPr lang="es-CO"/>
        </a:p>
      </dgm:t>
    </dgm:pt>
    <dgm:pt modelId="{916C96E2-5FD6-4398-8432-4DFFAEB0A4FD}">
      <dgm:prSet custT="1"/>
      <dgm:spPr/>
      <dgm:t>
        <a:bodyPr/>
        <a:lstStyle/>
        <a:p>
          <a:r>
            <a:rPr lang="es-DO" altLang="es-CO" sz="2300" dirty="0" smtClean="0">
              <a:solidFill>
                <a:srgbClr val="000066"/>
              </a:solidFill>
              <a:latin typeface="Arial Narrow"/>
              <a:cs typeface="Arial Narrow"/>
            </a:rPr>
            <a:t>ISB renombrado </a:t>
          </a:r>
          <a:r>
            <a:rPr lang="es-DO" altLang="es-CO" sz="2300" b="1" dirty="0" smtClean="0">
              <a:solidFill>
                <a:srgbClr val="000066"/>
              </a:solidFill>
              <a:latin typeface="Arial Narrow"/>
              <a:cs typeface="Arial Narrow"/>
            </a:rPr>
            <a:t>Buro Sanitario Panamericano</a:t>
          </a:r>
          <a:r>
            <a:rPr lang="es-DO" altLang="es-CO" sz="2300" dirty="0" smtClean="0">
              <a:solidFill>
                <a:srgbClr val="000066"/>
              </a:solidFill>
              <a:latin typeface="Arial Narrow"/>
              <a:cs typeface="Arial Narrow"/>
            </a:rPr>
            <a:t> (PASB) </a:t>
          </a:r>
          <a:endParaRPr lang="es-CO" sz="2300" noProof="0" dirty="0">
            <a:solidFill>
              <a:srgbClr val="000066"/>
            </a:solidFill>
          </a:endParaRPr>
        </a:p>
      </dgm:t>
    </dgm:pt>
    <dgm:pt modelId="{DC292AE2-886C-4798-AA4D-B8900090A744}" type="parTrans" cxnId="{67517113-C520-474C-BF13-7A2864F43545}">
      <dgm:prSet/>
      <dgm:spPr/>
      <dgm:t>
        <a:bodyPr/>
        <a:lstStyle/>
        <a:p>
          <a:endParaRPr lang="es-CO"/>
        </a:p>
      </dgm:t>
    </dgm:pt>
    <dgm:pt modelId="{3E3DD062-411B-418D-B6D1-FD49950431AD}" type="sibTrans" cxnId="{67517113-C520-474C-BF13-7A2864F43545}">
      <dgm:prSet/>
      <dgm:spPr/>
      <dgm:t>
        <a:bodyPr/>
        <a:lstStyle/>
        <a:p>
          <a:endParaRPr lang="es-CO"/>
        </a:p>
      </dgm:t>
    </dgm:pt>
    <dgm:pt modelId="{5BA254F4-7F7C-4733-9AAB-FDD810F246D8}">
      <dgm:prSet custT="1"/>
      <dgm:spPr/>
      <dgm:t>
        <a:bodyPr/>
        <a:lstStyle/>
        <a:p>
          <a:r>
            <a:rPr lang="es-DO" altLang="es-CO" sz="2300" dirty="0" smtClean="0">
              <a:solidFill>
                <a:srgbClr val="1F3A5C"/>
              </a:solidFill>
              <a:latin typeface="Arial Narrow"/>
              <a:cs typeface="Arial Narrow"/>
            </a:rPr>
            <a:t>Se firmó el </a:t>
          </a:r>
          <a:r>
            <a:rPr lang="es-DO" altLang="es-CO" sz="2300" b="1" dirty="0" smtClean="0">
              <a:solidFill>
                <a:srgbClr val="1F3A5C"/>
              </a:solidFill>
              <a:latin typeface="Arial Narrow"/>
              <a:cs typeface="Arial Narrow"/>
            </a:rPr>
            <a:t>Código Sanitario Panamericano</a:t>
          </a:r>
          <a:endParaRPr lang="es-CO" sz="2300" b="1" noProof="0" dirty="0"/>
        </a:p>
      </dgm:t>
    </dgm:pt>
    <dgm:pt modelId="{B871C0BC-5DA3-4BFD-961E-C0EEAF012BB4}" type="parTrans" cxnId="{0689366A-34A6-42A8-A8B9-7B6FFEC065C6}">
      <dgm:prSet/>
      <dgm:spPr/>
      <dgm:t>
        <a:bodyPr/>
        <a:lstStyle/>
        <a:p>
          <a:endParaRPr lang="es-CO"/>
        </a:p>
      </dgm:t>
    </dgm:pt>
    <dgm:pt modelId="{AFF345C8-5A92-4A5C-9667-EF4CBB4C6AE9}" type="sibTrans" cxnId="{0689366A-34A6-42A8-A8B9-7B6FFEC065C6}">
      <dgm:prSet/>
      <dgm:spPr/>
      <dgm:t>
        <a:bodyPr/>
        <a:lstStyle/>
        <a:p>
          <a:endParaRPr lang="es-CO"/>
        </a:p>
      </dgm:t>
    </dgm:pt>
    <dgm:pt modelId="{92229FF8-6F4F-4B1E-8E45-1C9FA63C65B6}">
      <dgm:prSet custT="1"/>
      <dgm:spPr/>
      <dgm:t>
        <a:bodyPr/>
        <a:lstStyle/>
        <a:p>
          <a:r>
            <a:rPr lang="es-DO" altLang="es-CO" sz="2300" dirty="0" smtClean="0">
              <a:solidFill>
                <a:srgbClr val="000066"/>
              </a:solidFill>
              <a:latin typeface="Arial Narrow"/>
              <a:cs typeface="Arial Narrow"/>
            </a:rPr>
            <a:t>PASB fue designado la </a:t>
          </a:r>
          <a:r>
            <a:rPr lang="es-DO" altLang="es-CO" sz="2300" b="1" dirty="0" smtClean="0">
              <a:solidFill>
                <a:srgbClr val="000066"/>
              </a:solidFill>
              <a:latin typeface="Arial Narrow"/>
              <a:cs typeface="Arial Narrow"/>
            </a:rPr>
            <a:t>Oficina regional de OMS para las Américas</a:t>
          </a:r>
          <a:r>
            <a:rPr lang="es-DO" altLang="es-CO" sz="2300" dirty="0" smtClean="0">
              <a:solidFill>
                <a:srgbClr val="000066"/>
              </a:solidFill>
              <a:latin typeface="Arial Narrow"/>
              <a:cs typeface="Arial Narrow"/>
            </a:rPr>
            <a:t>. </a:t>
          </a:r>
          <a:endParaRPr lang="es-CO" sz="2300" noProof="0" dirty="0">
            <a:solidFill>
              <a:srgbClr val="000066"/>
            </a:solidFill>
          </a:endParaRPr>
        </a:p>
      </dgm:t>
    </dgm:pt>
    <dgm:pt modelId="{4C823F03-DCB2-4228-A961-0BBB0331FA14}" type="parTrans" cxnId="{83AE5961-91BB-4ED0-8A73-FA268F997871}">
      <dgm:prSet/>
      <dgm:spPr/>
      <dgm:t>
        <a:bodyPr/>
        <a:lstStyle/>
        <a:p>
          <a:endParaRPr lang="es-CO"/>
        </a:p>
      </dgm:t>
    </dgm:pt>
    <dgm:pt modelId="{FD27A815-B332-4E8B-A4C7-58176F413C52}" type="sibTrans" cxnId="{83AE5961-91BB-4ED0-8A73-FA268F997871}">
      <dgm:prSet/>
      <dgm:spPr/>
      <dgm:t>
        <a:bodyPr/>
        <a:lstStyle/>
        <a:p>
          <a:endParaRPr lang="es-CO"/>
        </a:p>
      </dgm:t>
    </dgm:pt>
    <dgm:pt modelId="{4BE31B75-8F1E-4DEC-A5BB-CD897E35EF8A}">
      <dgm:prSet phldrT="[Tex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1</a:t>
          </a:r>
          <a:r>
            <a:rPr lang="es-CO" sz="1400" b="1" dirty="0" smtClean="0">
              <a:solidFill>
                <a:schemeClr val="tx1"/>
              </a:solidFill>
            </a:rPr>
            <a:t>958</a:t>
          </a:r>
          <a:endParaRPr lang="es-CO" sz="1400" b="1" dirty="0">
            <a:solidFill>
              <a:schemeClr val="tx1"/>
            </a:solidFill>
          </a:endParaRPr>
        </a:p>
      </dgm:t>
    </dgm:pt>
    <dgm:pt modelId="{CF15C7E6-8894-42CC-BE0A-A288B4421F20}" type="sibTrans" cxnId="{F3E0E1FF-CA64-404F-AA15-AA65F73C7B26}">
      <dgm:prSet/>
      <dgm:spPr/>
      <dgm:t>
        <a:bodyPr/>
        <a:lstStyle/>
        <a:p>
          <a:endParaRPr lang="es-CO"/>
        </a:p>
      </dgm:t>
    </dgm:pt>
    <dgm:pt modelId="{23315A6A-70AA-4F37-93EF-149BD43F53A4}" type="parTrans" cxnId="{F3E0E1FF-CA64-404F-AA15-AA65F73C7B26}">
      <dgm:prSet/>
      <dgm:spPr/>
      <dgm:t>
        <a:bodyPr/>
        <a:lstStyle/>
        <a:p>
          <a:endParaRPr lang="es-CO"/>
        </a:p>
      </dgm:t>
    </dgm:pt>
    <dgm:pt modelId="{6DF4B509-B86B-4309-AA2A-5ADAB09A9B1B}">
      <dgm:prSet custT="1"/>
      <dgm:spPr/>
      <dgm:t>
        <a:bodyPr/>
        <a:lstStyle/>
        <a:p>
          <a:r>
            <a:rPr lang="es-DO" altLang="es-CO" sz="2300" dirty="0" smtClean="0">
              <a:solidFill>
                <a:srgbClr val="000066"/>
              </a:solidFill>
              <a:latin typeface="Arial Narrow"/>
              <a:cs typeface="Arial Narrow"/>
            </a:rPr>
            <a:t>La </a:t>
          </a:r>
          <a:r>
            <a:rPr lang="es-DO" altLang="es-CO" sz="2300" b="1" dirty="0" smtClean="0">
              <a:solidFill>
                <a:srgbClr val="000066"/>
              </a:solidFill>
              <a:latin typeface="Arial Narrow"/>
              <a:cs typeface="Arial Narrow"/>
            </a:rPr>
            <a:t>Organización Sanitaria Panamericana </a:t>
          </a:r>
          <a:r>
            <a:rPr lang="es-DO" altLang="es-CO" sz="2300" dirty="0" smtClean="0">
              <a:solidFill>
                <a:srgbClr val="000066"/>
              </a:solidFill>
              <a:latin typeface="Arial Narrow"/>
              <a:cs typeface="Arial Narrow"/>
            </a:rPr>
            <a:t>es reconocida como una </a:t>
          </a:r>
          <a:r>
            <a:rPr lang="es-DO" altLang="es-CO" sz="2300" b="1" dirty="0" smtClean="0">
              <a:solidFill>
                <a:srgbClr val="000066"/>
              </a:solidFill>
              <a:latin typeface="Arial Narrow"/>
              <a:cs typeface="Arial Narrow"/>
            </a:rPr>
            <a:t>organización  interamericana especializada  </a:t>
          </a:r>
          <a:endParaRPr lang="es-CO" sz="2300" b="1" noProof="0" dirty="0" smtClean="0">
            <a:solidFill>
              <a:srgbClr val="000066"/>
            </a:solidFill>
          </a:endParaRPr>
        </a:p>
      </dgm:t>
    </dgm:pt>
    <dgm:pt modelId="{55160878-0429-40EC-9981-103A6D1FCDAD}" type="parTrans" cxnId="{6798DBEB-A72B-4184-8141-9371C263036B}">
      <dgm:prSet/>
      <dgm:spPr/>
      <dgm:t>
        <a:bodyPr/>
        <a:lstStyle/>
        <a:p>
          <a:endParaRPr lang="es-CO"/>
        </a:p>
      </dgm:t>
    </dgm:pt>
    <dgm:pt modelId="{3D717949-9674-46B8-9711-08999FE3EBA4}" type="sibTrans" cxnId="{6798DBEB-A72B-4184-8141-9371C263036B}">
      <dgm:prSet/>
      <dgm:spPr/>
      <dgm:t>
        <a:bodyPr/>
        <a:lstStyle/>
        <a:p>
          <a:endParaRPr lang="es-CO"/>
        </a:p>
      </dgm:t>
    </dgm:pt>
    <dgm:pt modelId="{FBAF8629-3C9F-40FD-AFFD-9D54491A7647}">
      <dgm:prSet phldrT="[Texto]" custT="1"/>
      <dgm:spPr/>
      <dgm:t>
        <a:bodyPr/>
        <a:lstStyle/>
        <a:p>
          <a:r>
            <a:rPr lang="es-DO" altLang="es-CO" sz="2300" dirty="0" smtClean="0">
              <a:solidFill>
                <a:srgbClr val="1F3A5C"/>
              </a:solidFill>
              <a:latin typeface="Arial Narrow"/>
              <a:cs typeface="Arial Narrow"/>
            </a:rPr>
            <a:t>Organización Sanitaria Panamericana es renombrada </a:t>
          </a:r>
          <a:r>
            <a:rPr lang="es-DO" altLang="es-CO" sz="2300" b="1" dirty="0" smtClean="0">
              <a:solidFill>
                <a:srgbClr val="1F3A5C"/>
              </a:solidFill>
              <a:latin typeface="Arial Narrow"/>
              <a:cs typeface="Arial Narrow"/>
            </a:rPr>
            <a:t>Organización Panamericana de la Salud. </a:t>
          </a:r>
          <a:r>
            <a:rPr lang="en-US" altLang="es-CO" sz="2300" b="1" dirty="0" smtClean="0">
              <a:solidFill>
                <a:srgbClr val="1F3A5C"/>
              </a:solidFill>
              <a:latin typeface="Arial Narrow"/>
              <a:cs typeface="Arial Narrow"/>
            </a:rPr>
            <a:t>(PAHO).</a:t>
          </a:r>
          <a:endParaRPr lang="es-CO" sz="2300" noProof="0" dirty="0"/>
        </a:p>
      </dgm:t>
    </dgm:pt>
    <dgm:pt modelId="{9374A77A-B3F6-465F-9930-A894CF891BF8}" type="parTrans" cxnId="{EEE88FAE-CE7C-4394-9E61-DBC6A2E3B94A}">
      <dgm:prSet/>
      <dgm:spPr/>
      <dgm:t>
        <a:bodyPr/>
        <a:lstStyle/>
        <a:p>
          <a:endParaRPr lang="es-CO"/>
        </a:p>
      </dgm:t>
    </dgm:pt>
    <dgm:pt modelId="{F81FD38F-8419-497B-8983-C129B98CC5FC}" type="sibTrans" cxnId="{EEE88FAE-CE7C-4394-9E61-DBC6A2E3B94A}">
      <dgm:prSet/>
      <dgm:spPr/>
      <dgm:t>
        <a:bodyPr/>
        <a:lstStyle/>
        <a:p>
          <a:endParaRPr lang="es-CO"/>
        </a:p>
      </dgm:t>
    </dgm:pt>
    <dgm:pt modelId="{083FBA69-D49D-468F-A634-9A94C8C9CA7A}">
      <dgm:prSet phldrT="[Tex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1923</a:t>
          </a:r>
          <a:endParaRPr lang="es-CO" sz="1400" b="1" dirty="0">
            <a:solidFill>
              <a:schemeClr val="tx1"/>
            </a:solidFill>
          </a:endParaRPr>
        </a:p>
      </dgm:t>
    </dgm:pt>
    <dgm:pt modelId="{AF2EC46F-578B-44BE-BDFE-0E4F6333561D}" type="parTrans" cxnId="{ECD9E343-8E40-4875-A8A0-839DB3584F0C}">
      <dgm:prSet/>
      <dgm:spPr/>
      <dgm:t>
        <a:bodyPr/>
        <a:lstStyle/>
        <a:p>
          <a:endParaRPr lang="es-ES"/>
        </a:p>
      </dgm:t>
    </dgm:pt>
    <dgm:pt modelId="{604FD2BF-1A13-4C3F-A3DD-605BE277198E}" type="sibTrans" cxnId="{ECD9E343-8E40-4875-A8A0-839DB3584F0C}">
      <dgm:prSet/>
      <dgm:spPr/>
      <dgm:t>
        <a:bodyPr/>
        <a:lstStyle/>
        <a:p>
          <a:endParaRPr lang="es-ES"/>
        </a:p>
      </dgm:t>
    </dgm:pt>
    <dgm:pt modelId="{237E01C0-C742-443D-8450-16DF5E99C9F4}">
      <dgm:prSet phldrT="[Tex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1902</a:t>
          </a:r>
          <a:endParaRPr lang="es-CO" sz="1400" b="1" dirty="0">
            <a:solidFill>
              <a:schemeClr val="tx1"/>
            </a:solidFill>
          </a:endParaRPr>
        </a:p>
      </dgm:t>
    </dgm:pt>
    <dgm:pt modelId="{A7605F2D-FFCA-4B1D-ADCF-3DD36D17FF2E}" type="sibTrans" cxnId="{CF51E1C2-944B-4173-B698-7E89B337CD04}">
      <dgm:prSet/>
      <dgm:spPr/>
      <dgm:t>
        <a:bodyPr/>
        <a:lstStyle/>
        <a:p>
          <a:endParaRPr lang="es-CO"/>
        </a:p>
      </dgm:t>
    </dgm:pt>
    <dgm:pt modelId="{B0214969-57A3-4DF1-AAFE-8798106443D5}" type="parTrans" cxnId="{CF51E1C2-944B-4173-B698-7E89B337CD04}">
      <dgm:prSet/>
      <dgm:spPr/>
      <dgm:t>
        <a:bodyPr/>
        <a:lstStyle/>
        <a:p>
          <a:endParaRPr lang="es-CO"/>
        </a:p>
      </dgm:t>
    </dgm:pt>
    <dgm:pt modelId="{B82DAA94-E58D-4F61-9A5B-FFE6E2740330}">
      <dgm:prSet phldrT="[Texto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s-DO" altLang="es-CO" sz="2300" dirty="0" smtClean="0">
              <a:solidFill>
                <a:srgbClr val="000066"/>
              </a:solidFill>
              <a:latin typeface="Arial Narrow"/>
              <a:cs typeface="Arial Narrow"/>
            </a:rPr>
            <a:t>Se estableció el </a:t>
          </a:r>
          <a:r>
            <a:rPr lang="es-DO" altLang="es-CO" sz="2300" b="1" dirty="0" smtClean="0">
              <a:solidFill>
                <a:srgbClr val="000066"/>
              </a:solidFill>
              <a:latin typeface="Arial Narrow"/>
              <a:cs typeface="Arial Narrow"/>
            </a:rPr>
            <a:t>Buro Sanitario Internacional </a:t>
          </a:r>
          <a:r>
            <a:rPr lang="es-DO" altLang="es-CO" sz="2300" dirty="0" smtClean="0">
              <a:solidFill>
                <a:srgbClr val="000066"/>
              </a:solidFill>
              <a:latin typeface="Arial Narrow"/>
              <a:cs typeface="Arial Narrow"/>
            </a:rPr>
            <a:t>ISB).</a:t>
          </a:r>
          <a:endParaRPr lang="es-CO" sz="2300" dirty="0">
            <a:solidFill>
              <a:srgbClr val="000066"/>
            </a:solidFill>
          </a:endParaRPr>
        </a:p>
      </dgm:t>
    </dgm:pt>
    <dgm:pt modelId="{647B56D4-D923-4488-8DF0-B594BBCBF451}" type="parTrans" cxnId="{CDA93979-7BB9-46CF-AAFB-4BE6B7B03198}">
      <dgm:prSet/>
      <dgm:spPr/>
      <dgm:t>
        <a:bodyPr/>
        <a:lstStyle/>
        <a:p>
          <a:endParaRPr lang="es-ES"/>
        </a:p>
      </dgm:t>
    </dgm:pt>
    <dgm:pt modelId="{BAEEE1C3-9D43-493A-B196-7523446151EC}" type="sibTrans" cxnId="{CDA93979-7BB9-46CF-AAFB-4BE6B7B03198}">
      <dgm:prSet/>
      <dgm:spPr/>
      <dgm:t>
        <a:bodyPr/>
        <a:lstStyle/>
        <a:p>
          <a:endParaRPr lang="es-ES"/>
        </a:p>
      </dgm:t>
    </dgm:pt>
    <dgm:pt modelId="{FC9A977F-2AE0-454B-B1D7-F8D2FD429B03}" type="pres">
      <dgm:prSet presAssocID="{D55DA50D-1ABB-4CB5-A845-AD4D4CF7675B}" presName="linearFlow" presStyleCnt="0">
        <dgm:presLayoutVars>
          <dgm:dir/>
          <dgm:animLvl val="lvl"/>
          <dgm:resizeHandles val="exact"/>
        </dgm:presLayoutVars>
      </dgm:prSet>
      <dgm:spPr/>
    </dgm:pt>
    <dgm:pt modelId="{D64377DF-D5F4-46A0-874B-9B2DFF2A6583}" type="pres">
      <dgm:prSet presAssocID="{237E01C0-C742-443D-8450-16DF5E99C9F4}" presName="composite" presStyleCnt="0"/>
      <dgm:spPr/>
    </dgm:pt>
    <dgm:pt modelId="{8B654214-C3CB-4344-AD6B-B72A4C939B5D}" type="pres">
      <dgm:prSet presAssocID="{237E01C0-C742-443D-8450-16DF5E99C9F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4D9B59-F2AF-45E6-AE53-525063DAC0BC}" type="pres">
      <dgm:prSet presAssocID="{237E01C0-C742-443D-8450-16DF5E99C9F4}" presName="descendantText" presStyleLbl="alignAcc1" presStyleIdx="0" presStyleCnt="6" custLinFactNeighborX="-5" custLinFactNeighborY="70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AF80BB-00E8-43D2-89C7-F9EE5AB0D5F7}" type="pres">
      <dgm:prSet presAssocID="{A7605F2D-FFCA-4B1D-ADCF-3DD36D17FF2E}" presName="sp" presStyleCnt="0"/>
      <dgm:spPr/>
    </dgm:pt>
    <dgm:pt modelId="{F8C0CE68-39F8-4A54-824A-BE6CEDE34202}" type="pres">
      <dgm:prSet presAssocID="{083FBA69-D49D-468F-A634-9A94C8C9CA7A}" presName="composite" presStyleCnt="0"/>
      <dgm:spPr/>
    </dgm:pt>
    <dgm:pt modelId="{65EEE5C9-DCC1-4F3C-9E1F-2E86546E0F66}" type="pres">
      <dgm:prSet presAssocID="{083FBA69-D49D-468F-A634-9A94C8C9CA7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5CBD5B-4F82-44B7-9F15-D347623E32B2}" type="pres">
      <dgm:prSet presAssocID="{083FBA69-D49D-468F-A634-9A94C8C9CA7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763884-69D2-4BB6-B3D7-738A27A557AC}" type="pres">
      <dgm:prSet presAssocID="{604FD2BF-1A13-4C3F-A3DD-605BE277198E}" presName="sp" presStyleCnt="0"/>
      <dgm:spPr/>
    </dgm:pt>
    <dgm:pt modelId="{1AE51996-50A4-4493-8857-5F47428D1D3D}" type="pres">
      <dgm:prSet presAssocID="{AA94581D-1FB5-4F4F-A51D-7D71771DD0B4}" presName="composite" presStyleCnt="0"/>
      <dgm:spPr/>
    </dgm:pt>
    <dgm:pt modelId="{9E1B1AED-FD3B-4201-86AA-648BD71CAFF9}" type="pres">
      <dgm:prSet presAssocID="{AA94581D-1FB5-4F4F-A51D-7D71771DD0B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735543-9A4D-49CD-8F23-C6D979B20B4E}" type="pres">
      <dgm:prSet presAssocID="{AA94581D-1FB5-4F4F-A51D-7D71771DD0B4}" presName="descendantText" presStyleLbl="alignAcc1" presStyleIdx="2" presStyleCnt="6" custLinFactNeighborX="-5" custLinFactNeighborY="70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4461D3-8963-466B-9271-7D767E509C03}" type="pres">
      <dgm:prSet presAssocID="{01508475-670B-409B-A093-EC09264B5735}" presName="sp" presStyleCnt="0"/>
      <dgm:spPr/>
    </dgm:pt>
    <dgm:pt modelId="{856CBEA3-E4FE-42BA-92D0-628FF5A3E92B}" type="pres">
      <dgm:prSet presAssocID="{267D9D03-C5F2-48CA-80DA-D4FEF938D8A0}" presName="composite" presStyleCnt="0"/>
      <dgm:spPr/>
    </dgm:pt>
    <dgm:pt modelId="{7B7B1B6D-2868-4386-9CEC-CEAB1B0F3E6D}" type="pres">
      <dgm:prSet presAssocID="{267D9D03-C5F2-48CA-80DA-D4FEF938D8A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6C31D6-02CA-4854-8269-E9A2AA0BA3DC}" type="pres">
      <dgm:prSet presAssocID="{267D9D03-C5F2-48CA-80DA-D4FEF938D8A0}" presName="descendantText" presStyleLbl="alignAcc1" presStyleIdx="3" presStyleCnt="6" custLinFactNeighborX="-5" custLinFactNeighborY="70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9CD603-FDE1-4BA5-83E1-82222D5D6149}" type="pres">
      <dgm:prSet presAssocID="{6E1AD1A4-1EDB-4E42-92B0-A273D7566ED2}" presName="sp" presStyleCnt="0"/>
      <dgm:spPr/>
    </dgm:pt>
    <dgm:pt modelId="{D64F2018-E85F-4CA9-AD3A-0DBE0AF97DDE}" type="pres">
      <dgm:prSet presAssocID="{A623F788-7428-4AB3-85C4-102CD1FCA6F0}" presName="composite" presStyleCnt="0"/>
      <dgm:spPr/>
    </dgm:pt>
    <dgm:pt modelId="{988C03C8-08AD-4333-86F9-05172D7E4DE6}" type="pres">
      <dgm:prSet presAssocID="{A623F788-7428-4AB3-85C4-102CD1FCA6F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E346ED-4E4E-43B6-9D70-76FF46E35EF7}" type="pres">
      <dgm:prSet presAssocID="{A623F788-7428-4AB3-85C4-102CD1FCA6F0}" presName="descendantText" presStyleLbl="alignAcc1" presStyleIdx="4" presStyleCnt="6" custLinFactNeighborX="-5" custLinFactNeighborY="70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4D2483-0A55-4DE0-A207-1D707BE03F22}" type="pres">
      <dgm:prSet presAssocID="{AE05A1F8-8A7E-40D0-85AE-4B90739F7C87}" presName="sp" presStyleCnt="0"/>
      <dgm:spPr/>
    </dgm:pt>
    <dgm:pt modelId="{69AE6760-A91D-454B-A78D-D5A52C1070EF}" type="pres">
      <dgm:prSet presAssocID="{4BE31B75-8F1E-4DEC-A5BB-CD897E35EF8A}" presName="composite" presStyleCnt="0"/>
      <dgm:spPr/>
    </dgm:pt>
    <dgm:pt modelId="{69B28C94-DBD1-4D1E-8AFF-A4615750C236}" type="pres">
      <dgm:prSet presAssocID="{4BE31B75-8F1E-4DEC-A5BB-CD897E35EF8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389348-180A-4A06-B7E6-F83C5E23A9D2}" type="pres">
      <dgm:prSet presAssocID="{4BE31B75-8F1E-4DEC-A5BB-CD897E35EF8A}" presName="descendantText" presStyleLbl="alignAcc1" presStyleIdx="5" presStyleCnt="6" custLinFactNeighborX="-5" custLinFactNeighborY="70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A795F8C-7C7A-476B-8321-09554FCF38C8}" type="presOf" srcId="{A623F788-7428-4AB3-85C4-102CD1FCA6F0}" destId="{988C03C8-08AD-4333-86F9-05172D7E4DE6}" srcOrd="0" destOrd="0" presId="urn:microsoft.com/office/officeart/2005/8/layout/chevron2"/>
    <dgm:cxn modelId="{65DFE6CC-F909-4CAB-81DE-EB8D095802C5}" type="presOf" srcId="{92229FF8-6F4F-4B1E-8E45-1C9FA63C65B6}" destId="{446C31D6-02CA-4854-8269-E9A2AA0BA3DC}" srcOrd="0" destOrd="0" presId="urn:microsoft.com/office/officeart/2005/8/layout/chevron2"/>
    <dgm:cxn modelId="{AE2E48AD-84AF-44FB-B8AB-3C4677041F6E}" type="presOf" srcId="{916C96E2-5FD6-4398-8432-4DFFAEB0A4FD}" destId="{D15CBD5B-4F82-44B7-9F15-D347623E32B2}" srcOrd="0" destOrd="0" presId="urn:microsoft.com/office/officeart/2005/8/layout/chevron2"/>
    <dgm:cxn modelId="{AE17919F-E096-4832-AE5A-F814FF49827D}" srcId="{D55DA50D-1ABB-4CB5-A845-AD4D4CF7675B}" destId="{A623F788-7428-4AB3-85C4-102CD1FCA6F0}" srcOrd="4" destOrd="0" parTransId="{BD22D292-E612-4475-8903-80F6119A25B8}" sibTransId="{AE05A1F8-8A7E-40D0-85AE-4B90739F7C87}"/>
    <dgm:cxn modelId="{E96B2924-8D95-4CAE-9519-B195D382CCFE}" type="presOf" srcId="{6DF4B509-B86B-4309-AA2A-5ADAB09A9B1B}" destId="{E5E346ED-4E4E-43B6-9D70-76FF46E35EF7}" srcOrd="0" destOrd="0" presId="urn:microsoft.com/office/officeart/2005/8/layout/chevron2"/>
    <dgm:cxn modelId="{9BE8A6A1-D114-4BF5-AEDE-1EA821B85C1E}" type="presOf" srcId="{B82DAA94-E58D-4F61-9A5B-FFE6E2740330}" destId="{0F4D9B59-F2AF-45E6-AE53-525063DAC0BC}" srcOrd="0" destOrd="0" presId="urn:microsoft.com/office/officeart/2005/8/layout/chevron2"/>
    <dgm:cxn modelId="{8E98404B-757E-4D87-A02C-4D3944BF6E7E}" type="presOf" srcId="{5BA254F4-7F7C-4733-9AAB-FDD810F246D8}" destId="{AC735543-9A4D-49CD-8F23-C6D979B20B4E}" srcOrd="0" destOrd="0" presId="urn:microsoft.com/office/officeart/2005/8/layout/chevron2"/>
    <dgm:cxn modelId="{67517113-C520-474C-BF13-7A2864F43545}" srcId="{083FBA69-D49D-468F-A634-9A94C8C9CA7A}" destId="{916C96E2-5FD6-4398-8432-4DFFAEB0A4FD}" srcOrd="0" destOrd="0" parTransId="{DC292AE2-886C-4798-AA4D-B8900090A744}" sibTransId="{3E3DD062-411B-418D-B6D1-FD49950431AD}"/>
    <dgm:cxn modelId="{0D1F9BB0-FDDC-44EE-8CEC-4300491858CD}" srcId="{D55DA50D-1ABB-4CB5-A845-AD4D4CF7675B}" destId="{267D9D03-C5F2-48CA-80DA-D4FEF938D8A0}" srcOrd="3" destOrd="0" parTransId="{CF6D1D75-D16E-4430-B332-F72986D79562}" sibTransId="{6E1AD1A4-1EDB-4E42-92B0-A273D7566ED2}"/>
    <dgm:cxn modelId="{EEE88FAE-CE7C-4394-9E61-DBC6A2E3B94A}" srcId="{4BE31B75-8F1E-4DEC-A5BB-CD897E35EF8A}" destId="{FBAF8629-3C9F-40FD-AFFD-9D54491A7647}" srcOrd="0" destOrd="0" parTransId="{9374A77A-B3F6-465F-9930-A894CF891BF8}" sibTransId="{F81FD38F-8419-497B-8983-C129B98CC5FC}"/>
    <dgm:cxn modelId="{B1B9C90E-EAE5-459E-809A-24C6A00EEA48}" srcId="{D55DA50D-1ABB-4CB5-A845-AD4D4CF7675B}" destId="{AA94581D-1FB5-4F4F-A51D-7D71771DD0B4}" srcOrd="2" destOrd="0" parTransId="{32738F75-E1A5-4400-AD46-73027FE83EDE}" sibTransId="{01508475-670B-409B-A093-EC09264B5735}"/>
    <dgm:cxn modelId="{ECD9E343-8E40-4875-A8A0-839DB3584F0C}" srcId="{D55DA50D-1ABB-4CB5-A845-AD4D4CF7675B}" destId="{083FBA69-D49D-468F-A634-9A94C8C9CA7A}" srcOrd="1" destOrd="0" parTransId="{AF2EC46F-578B-44BE-BDFE-0E4F6333561D}" sibTransId="{604FD2BF-1A13-4C3F-A3DD-605BE277198E}"/>
    <dgm:cxn modelId="{91E884EB-EAAA-4F91-B45D-BD183C45EA7A}" type="presOf" srcId="{237E01C0-C742-443D-8450-16DF5E99C9F4}" destId="{8B654214-C3CB-4344-AD6B-B72A4C939B5D}" srcOrd="0" destOrd="0" presId="urn:microsoft.com/office/officeart/2005/8/layout/chevron2"/>
    <dgm:cxn modelId="{6798DBEB-A72B-4184-8141-9371C263036B}" srcId="{A623F788-7428-4AB3-85C4-102CD1FCA6F0}" destId="{6DF4B509-B86B-4309-AA2A-5ADAB09A9B1B}" srcOrd="0" destOrd="0" parTransId="{55160878-0429-40EC-9981-103A6D1FCDAD}" sibTransId="{3D717949-9674-46B8-9711-08999FE3EBA4}"/>
    <dgm:cxn modelId="{CF51E1C2-944B-4173-B698-7E89B337CD04}" srcId="{D55DA50D-1ABB-4CB5-A845-AD4D4CF7675B}" destId="{237E01C0-C742-443D-8450-16DF5E99C9F4}" srcOrd="0" destOrd="0" parTransId="{B0214969-57A3-4DF1-AAFE-8798106443D5}" sibTransId="{A7605F2D-FFCA-4B1D-ADCF-3DD36D17FF2E}"/>
    <dgm:cxn modelId="{7BAEA727-D397-4F55-9820-0DE1C7DB0518}" type="presOf" srcId="{FBAF8629-3C9F-40FD-AFFD-9D54491A7647}" destId="{00389348-180A-4A06-B7E6-F83C5E23A9D2}" srcOrd="0" destOrd="0" presId="urn:microsoft.com/office/officeart/2005/8/layout/chevron2"/>
    <dgm:cxn modelId="{2E0B0406-AB82-4946-B10D-BC864630B6D0}" type="presOf" srcId="{4BE31B75-8F1E-4DEC-A5BB-CD897E35EF8A}" destId="{69B28C94-DBD1-4D1E-8AFF-A4615750C236}" srcOrd="0" destOrd="0" presId="urn:microsoft.com/office/officeart/2005/8/layout/chevron2"/>
    <dgm:cxn modelId="{83AE5961-91BB-4ED0-8A73-FA268F997871}" srcId="{267D9D03-C5F2-48CA-80DA-D4FEF938D8A0}" destId="{92229FF8-6F4F-4B1E-8E45-1C9FA63C65B6}" srcOrd="0" destOrd="0" parTransId="{4C823F03-DCB2-4228-A961-0BBB0331FA14}" sibTransId="{FD27A815-B332-4E8B-A4C7-58176F413C52}"/>
    <dgm:cxn modelId="{D46B521A-FFD8-42B8-81E1-9C3BB604AC84}" type="presOf" srcId="{AA94581D-1FB5-4F4F-A51D-7D71771DD0B4}" destId="{9E1B1AED-FD3B-4201-86AA-648BD71CAFF9}" srcOrd="0" destOrd="0" presId="urn:microsoft.com/office/officeart/2005/8/layout/chevron2"/>
    <dgm:cxn modelId="{4231DCFA-4669-4240-A206-9910800DEAC1}" type="presOf" srcId="{D55DA50D-1ABB-4CB5-A845-AD4D4CF7675B}" destId="{FC9A977F-2AE0-454B-B1D7-F8D2FD429B03}" srcOrd="0" destOrd="0" presId="urn:microsoft.com/office/officeart/2005/8/layout/chevron2"/>
    <dgm:cxn modelId="{D88BEDD0-1BF1-4FA5-8BE1-FC11BDE355D8}" type="presOf" srcId="{267D9D03-C5F2-48CA-80DA-D4FEF938D8A0}" destId="{7B7B1B6D-2868-4386-9CEC-CEAB1B0F3E6D}" srcOrd="0" destOrd="0" presId="urn:microsoft.com/office/officeart/2005/8/layout/chevron2"/>
    <dgm:cxn modelId="{F3E0E1FF-CA64-404F-AA15-AA65F73C7B26}" srcId="{D55DA50D-1ABB-4CB5-A845-AD4D4CF7675B}" destId="{4BE31B75-8F1E-4DEC-A5BB-CD897E35EF8A}" srcOrd="5" destOrd="0" parTransId="{23315A6A-70AA-4F37-93EF-149BD43F53A4}" sibTransId="{CF15C7E6-8894-42CC-BE0A-A288B4421F20}"/>
    <dgm:cxn modelId="{CDA93979-7BB9-46CF-AAFB-4BE6B7B03198}" srcId="{237E01C0-C742-443D-8450-16DF5E99C9F4}" destId="{B82DAA94-E58D-4F61-9A5B-FFE6E2740330}" srcOrd="0" destOrd="0" parTransId="{647B56D4-D923-4488-8DF0-B594BBCBF451}" sibTransId="{BAEEE1C3-9D43-493A-B196-7523446151EC}"/>
    <dgm:cxn modelId="{0689366A-34A6-42A8-A8B9-7B6FFEC065C6}" srcId="{AA94581D-1FB5-4F4F-A51D-7D71771DD0B4}" destId="{5BA254F4-7F7C-4733-9AAB-FDD810F246D8}" srcOrd="0" destOrd="0" parTransId="{B871C0BC-5DA3-4BFD-961E-C0EEAF012BB4}" sibTransId="{AFF345C8-5A92-4A5C-9667-EF4CBB4C6AE9}"/>
    <dgm:cxn modelId="{29C95A68-4209-48F5-BBDD-8DAB945AD869}" type="presOf" srcId="{083FBA69-D49D-468F-A634-9A94C8C9CA7A}" destId="{65EEE5C9-DCC1-4F3C-9E1F-2E86546E0F66}" srcOrd="0" destOrd="0" presId="urn:microsoft.com/office/officeart/2005/8/layout/chevron2"/>
    <dgm:cxn modelId="{C142EE6C-F664-49B7-9F07-2659DCD987F8}" type="presParOf" srcId="{FC9A977F-2AE0-454B-B1D7-F8D2FD429B03}" destId="{D64377DF-D5F4-46A0-874B-9B2DFF2A6583}" srcOrd="0" destOrd="0" presId="urn:microsoft.com/office/officeart/2005/8/layout/chevron2"/>
    <dgm:cxn modelId="{E242E4E6-818C-4421-9110-B49A5BD002BE}" type="presParOf" srcId="{D64377DF-D5F4-46A0-874B-9B2DFF2A6583}" destId="{8B654214-C3CB-4344-AD6B-B72A4C939B5D}" srcOrd="0" destOrd="0" presId="urn:microsoft.com/office/officeart/2005/8/layout/chevron2"/>
    <dgm:cxn modelId="{EBECEB81-9245-47A8-89A6-7C487828A39F}" type="presParOf" srcId="{D64377DF-D5F4-46A0-874B-9B2DFF2A6583}" destId="{0F4D9B59-F2AF-45E6-AE53-525063DAC0BC}" srcOrd="1" destOrd="0" presId="urn:microsoft.com/office/officeart/2005/8/layout/chevron2"/>
    <dgm:cxn modelId="{20DEEFA0-B323-46B7-8D60-C94F9C999025}" type="presParOf" srcId="{FC9A977F-2AE0-454B-B1D7-F8D2FD429B03}" destId="{B8AF80BB-00E8-43D2-89C7-F9EE5AB0D5F7}" srcOrd="1" destOrd="0" presId="urn:microsoft.com/office/officeart/2005/8/layout/chevron2"/>
    <dgm:cxn modelId="{F724BDA4-E1E6-4730-9522-4C398451DADB}" type="presParOf" srcId="{FC9A977F-2AE0-454B-B1D7-F8D2FD429B03}" destId="{F8C0CE68-39F8-4A54-824A-BE6CEDE34202}" srcOrd="2" destOrd="0" presId="urn:microsoft.com/office/officeart/2005/8/layout/chevron2"/>
    <dgm:cxn modelId="{BB4E9DE3-4327-41DB-B4FC-F245CBC2E3BD}" type="presParOf" srcId="{F8C0CE68-39F8-4A54-824A-BE6CEDE34202}" destId="{65EEE5C9-DCC1-4F3C-9E1F-2E86546E0F66}" srcOrd="0" destOrd="0" presId="urn:microsoft.com/office/officeart/2005/8/layout/chevron2"/>
    <dgm:cxn modelId="{F5A82515-9BBA-4EFC-AD60-4E9A834E2C69}" type="presParOf" srcId="{F8C0CE68-39F8-4A54-824A-BE6CEDE34202}" destId="{D15CBD5B-4F82-44B7-9F15-D347623E32B2}" srcOrd="1" destOrd="0" presId="urn:microsoft.com/office/officeart/2005/8/layout/chevron2"/>
    <dgm:cxn modelId="{5583C77E-2218-42FC-A35E-28A1E30FCC67}" type="presParOf" srcId="{FC9A977F-2AE0-454B-B1D7-F8D2FD429B03}" destId="{B2763884-69D2-4BB6-B3D7-738A27A557AC}" srcOrd="3" destOrd="0" presId="urn:microsoft.com/office/officeart/2005/8/layout/chevron2"/>
    <dgm:cxn modelId="{EFB867ED-9225-4924-B70D-BBCD310743F0}" type="presParOf" srcId="{FC9A977F-2AE0-454B-B1D7-F8D2FD429B03}" destId="{1AE51996-50A4-4493-8857-5F47428D1D3D}" srcOrd="4" destOrd="0" presId="urn:microsoft.com/office/officeart/2005/8/layout/chevron2"/>
    <dgm:cxn modelId="{5F3ED63D-C858-4C63-8447-3820B4E314EC}" type="presParOf" srcId="{1AE51996-50A4-4493-8857-5F47428D1D3D}" destId="{9E1B1AED-FD3B-4201-86AA-648BD71CAFF9}" srcOrd="0" destOrd="0" presId="urn:microsoft.com/office/officeart/2005/8/layout/chevron2"/>
    <dgm:cxn modelId="{4B2D0E8A-5259-49E3-8D03-D75895B09F6D}" type="presParOf" srcId="{1AE51996-50A4-4493-8857-5F47428D1D3D}" destId="{AC735543-9A4D-49CD-8F23-C6D979B20B4E}" srcOrd="1" destOrd="0" presId="urn:microsoft.com/office/officeart/2005/8/layout/chevron2"/>
    <dgm:cxn modelId="{E7682F48-6E69-4477-BE25-288C50C8C11E}" type="presParOf" srcId="{FC9A977F-2AE0-454B-B1D7-F8D2FD429B03}" destId="{B84461D3-8963-466B-9271-7D767E509C03}" srcOrd="5" destOrd="0" presId="urn:microsoft.com/office/officeart/2005/8/layout/chevron2"/>
    <dgm:cxn modelId="{0991A125-9311-4B16-83D8-32C858CA2D79}" type="presParOf" srcId="{FC9A977F-2AE0-454B-B1D7-F8D2FD429B03}" destId="{856CBEA3-E4FE-42BA-92D0-628FF5A3E92B}" srcOrd="6" destOrd="0" presId="urn:microsoft.com/office/officeart/2005/8/layout/chevron2"/>
    <dgm:cxn modelId="{715B424F-261A-45BC-A792-02CC173E26E6}" type="presParOf" srcId="{856CBEA3-E4FE-42BA-92D0-628FF5A3E92B}" destId="{7B7B1B6D-2868-4386-9CEC-CEAB1B0F3E6D}" srcOrd="0" destOrd="0" presId="urn:microsoft.com/office/officeart/2005/8/layout/chevron2"/>
    <dgm:cxn modelId="{04B05058-28CF-4A76-9EB0-B87AC604EB21}" type="presParOf" srcId="{856CBEA3-E4FE-42BA-92D0-628FF5A3E92B}" destId="{446C31D6-02CA-4854-8269-E9A2AA0BA3DC}" srcOrd="1" destOrd="0" presId="urn:microsoft.com/office/officeart/2005/8/layout/chevron2"/>
    <dgm:cxn modelId="{9487FEA2-10BE-48D6-9DF3-1007C2C731EE}" type="presParOf" srcId="{FC9A977F-2AE0-454B-B1D7-F8D2FD429B03}" destId="{2B9CD603-FDE1-4BA5-83E1-82222D5D6149}" srcOrd="7" destOrd="0" presId="urn:microsoft.com/office/officeart/2005/8/layout/chevron2"/>
    <dgm:cxn modelId="{F1959A8F-9A05-41CA-A174-AC744600ABF9}" type="presParOf" srcId="{FC9A977F-2AE0-454B-B1D7-F8D2FD429B03}" destId="{D64F2018-E85F-4CA9-AD3A-0DBE0AF97DDE}" srcOrd="8" destOrd="0" presId="urn:microsoft.com/office/officeart/2005/8/layout/chevron2"/>
    <dgm:cxn modelId="{B4D6CC78-7061-4B02-A5C9-97DF0D9B3DCD}" type="presParOf" srcId="{D64F2018-E85F-4CA9-AD3A-0DBE0AF97DDE}" destId="{988C03C8-08AD-4333-86F9-05172D7E4DE6}" srcOrd="0" destOrd="0" presId="urn:microsoft.com/office/officeart/2005/8/layout/chevron2"/>
    <dgm:cxn modelId="{B58144EE-CEF4-4096-9274-9918E7BCAE7D}" type="presParOf" srcId="{D64F2018-E85F-4CA9-AD3A-0DBE0AF97DDE}" destId="{E5E346ED-4E4E-43B6-9D70-76FF46E35EF7}" srcOrd="1" destOrd="0" presId="urn:microsoft.com/office/officeart/2005/8/layout/chevron2"/>
    <dgm:cxn modelId="{F126DD41-94BF-4BF0-AC67-7E23B6B4D4A6}" type="presParOf" srcId="{FC9A977F-2AE0-454B-B1D7-F8D2FD429B03}" destId="{754D2483-0A55-4DE0-A207-1D707BE03F22}" srcOrd="9" destOrd="0" presId="urn:microsoft.com/office/officeart/2005/8/layout/chevron2"/>
    <dgm:cxn modelId="{6E446557-0939-4004-BCFF-1AF4A6BAEB42}" type="presParOf" srcId="{FC9A977F-2AE0-454B-B1D7-F8D2FD429B03}" destId="{69AE6760-A91D-454B-A78D-D5A52C1070EF}" srcOrd="10" destOrd="0" presId="urn:microsoft.com/office/officeart/2005/8/layout/chevron2"/>
    <dgm:cxn modelId="{123DC5AC-B269-4CDE-8DBD-B94990995CAA}" type="presParOf" srcId="{69AE6760-A91D-454B-A78D-D5A52C1070EF}" destId="{69B28C94-DBD1-4D1E-8AFF-A4615750C236}" srcOrd="0" destOrd="0" presId="urn:microsoft.com/office/officeart/2005/8/layout/chevron2"/>
    <dgm:cxn modelId="{F3E41E58-83B5-4ED6-8590-97DDAEB802C0}" type="presParOf" srcId="{69AE6760-A91D-454B-A78D-D5A52C1070EF}" destId="{00389348-180A-4A06-B7E6-F83C5E23A9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9D80C-D4BB-4C97-95EF-06CA6F02C29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75C75B-F003-4E21-B518-60C568A13075}">
      <dgm:prSet phldrT="[Texto]"/>
      <dgm:spPr>
        <a:solidFill>
          <a:srgbClr val="CCECFF"/>
        </a:solidFill>
      </dgm:spPr>
      <dgm:t>
        <a:bodyPr/>
        <a:lstStyle/>
        <a:p>
          <a:r>
            <a:rPr lang="es-ES" b="1" dirty="0" smtClean="0"/>
            <a:t>PIB Mundial</a:t>
          </a:r>
          <a:endParaRPr lang="es-ES" b="1" dirty="0"/>
        </a:p>
      </dgm:t>
    </dgm:pt>
    <dgm:pt modelId="{B9838DED-2265-4492-AB27-4B77561E2761}" type="parTrans" cxnId="{C49FDDC1-1D86-44A7-AAB2-9E97ED87E789}">
      <dgm:prSet/>
      <dgm:spPr/>
      <dgm:t>
        <a:bodyPr/>
        <a:lstStyle/>
        <a:p>
          <a:endParaRPr lang="es-ES"/>
        </a:p>
      </dgm:t>
    </dgm:pt>
    <dgm:pt modelId="{BE2936F0-BCB9-4965-8A66-7674245CE4FE}" type="sibTrans" cxnId="{C49FDDC1-1D86-44A7-AAB2-9E97ED87E789}">
      <dgm:prSet/>
      <dgm:spPr/>
      <dgm:t>
        <a:bodyPr/>
        <a:lstStyle/>
        <a:p>
          <a:endParaRPr lang="es-ES"/>
        </a:p>
      </dgm:t>
    </dgm:pt>
    <dgm:pt modelId="{9B91E927-9C4E-4D75-A7DA-3FEA4FBD15EF}">
      <dgm:prSet phldrT="[Texto]" custT="1"/>
      <dgm:spPr/>
      <dgm:t>
        <a:bodyPr/>
        <a:lstStyle/>
        <a:p>
          <a:r>
            <a:rPr lang="es-ES" sz="2400" b="0" dirty="0" smtClean="0"/>
            <a:t>9%</a:t>
          </a:r>
          <a:endParaRPr lang="es-ES" sz="2400" b="0" dirty="0"/>
        </a:p>
      </dgm:t>
    </dgm:pt>
    <dgm:pt modelId="{F8CEE162-C7D5-47F4-AF4E-CF4398075138}" type="parTrans" cxnId="{484A33DC-6EC9-436E-9EE6-9956123D6DD5}">
      <dgm:prSet/>
      <dgm:spPr/>
      <dgm:t>
        <a:bodyPr/>
        <a:lstStyle/>
        <a:p>
          <a:endParaRPr lang="es-ES"/>
        </a:p>
      </dgm:t>
    </dgm:pt>
    <dgm:pt modelId="{67EA1BB3-1340-4574-A59C-18528EF9D2A8}" type="sibTrans" cxnId="{484A33DC-6EC9-436E-9EE6-9956123D6DD5}">
      <dgm:prSet/>
      <dgm:spPr/>
      <dgm:t>
        <a:bodyPr/>
        <a:lstStyle/>
        <a:p>
          <a:endParaRPr lang="es-ES"/>
        </a:p>
      </dgm:t>
    </dgm:pt>
    <dgm:pt modelId="{DFF60355-CE2D-4E82-8F83-B79A271114E3}">
      <dgm:prSet phldrT="[Texto]" custT="1"/>
      <dgm:spPr/>
      <dgm:t>
        <a:bodyPr/>
        <a:lstStyle/>
        <a:p>
          <a:r>
            <a:rPr lang="es-DO" sz="1600" dirty="0" smtClean="0"/>
            <a:t>(Foro Económico Mundial 2013 - </a:t>
          </a:r>
          <a:r>
            <a:rPr lang="es-DO" sz="1600" dirty="0" err="1" smtClean="0"/>
            <a:t>Davos</a:t>
          </a:r>
          <a:r>
            <a:rPr lang="es-DO" sz="1600" dirty="0" smtClean="0"/>
            <a:t>)</a:t>
          </a:r>
          <a:endParaRPr lang="es-ES" sz="1600" dirty="0"/>
        </a:p>
      </dgm:t>
    </dgm:pt>
    <dgm:pt modelId="{15DBAFEC-E10A-4324-A190-9FB1CD22A7A8}" type="parTrans" cxnId="{0BCEDAAE-D9A1-4412-8036-CBCC8008B6F4}">
      <dgm:prSet/>
      <dgm:spPr/>
      <dgm:t>
        <a:bodyPr/>
        <a:lstStyle/>
        <a:p>
          <a:endParaRPr lang="es-ES"/>
        </a:p>
      </dgm:t>
    </dgm:pt>
    <dgm:pt modelId="{22CFC1E7-ACC4-417B-B512-2E22C6AB515C}" type="sibTrans" cxnId="{0BCEDAAE-D9A1-4412-8036-CBCC8008B6F4}">
      <dgm:prSet/>
      <dgm:spPr/>
      <dgm:t>
        <a:bodyPr/>
        <a:lstStyle/>
        <a:p>
          <a:endParaRPr lang="es-ES"/>
        </a:p>
      </dgm:t>
    </dgm:pt>
    <dgm:pt modelId="{FD54EC6C-6768-404E-BA9F-F8F893A9DC9D}">
      <dgm:prSet phldrT="[Texto]"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Generador de empleos</a:t>
          </a:r>
          <a:endParaRPr lang="es-ES" b="1" dirty="0">
            <a:solidFill>
              <a:schemeClr val="bg1"/>
            </a:solidFill>
          </a:endParaRPr>
        </a:p>
      </dgm:t>
    </dgm:pt>
    <dgm:pt modelId="{FC8F4C62-D927-40DD-A3FC-201AD7AA186A}" type="parTrans" cxnId="{F919724A-E32F-426E-9348-B6EAF0E12453}">
      <dgm:prSet/>
      <dgm:spPr/>
      <dgm:t>
        <a:bodyPr/>
        <a:lstStyle/>
        <a:p>
          <a:endParaRPr lang="es-ES"/>
        </a:p>
      </dgm:t>
    </dgm:pt>
    <dgm:pt modelId="{1F40C402-C333-4857-9520-EFEAE78FCF51}" type="sibTrans" cxnId="{F919724A-E32F-426E-9348-B6EAF0E12453}">
      <dgm:prSet/>
      <dgm:spPr/>
      <dgm:t>
        <a:bodyPr/>
        <a:lstStyle/>
        <a:p>
          <a:endParaRPr lang="es-ES"/>
        </a:p>
      </dgm:t>
    </dgm:pt>
    <dgm:pt modelId="{01702933-788A-4B42-B8BA-3897C0BA73FE}">
      <dgm:prSet phldrT="[Texto]"/>
      <dgm:spPr/>
      <dgm:t>
        <a:bodyPr/>
        <a:lstStyle/>
        <a:p>
          <a:r>
            <a:rPr lang="es-DO" b="0" dirty="0" smtClean="0">
              <a:solidFill>
                <a:schemeClr val="bg1"/>
              </a:solidFill>
            </a:rPr>
            <a:t>120 millones directos </a:t>
          </a:r>
          <a:endParaRPr lang="es-ES" b="0" dirty="0">
            <a:solidFill>
              <a:schemeClr val="bg1"/>
            </a:solidFill>
          </a:endParaRPr>
        </a:p>
      </dgm:t>
    </dgm:pt>
    <dgm:pt modelId="{40167421-203C-4BC1-9049-36EC70303815}" type="parTrans" cxnId="{153CE15D-7C60-4FC3-81B4-69B386457301}">
      <dgm:prSet/>
      <dgm:spPr/>
      <dgm:t>
        <a:bodyPr/>
        <a:lstStyle/>
        <a:p>
          <a:endParaRPr lang="es-ES"/>
        </a:p>
      </dgm:t>
    </dgm:pt>
    <dgm:pt modelId="{7890D767-B972-4640-8243-6A69EB0E5B22}" type="sibTrans" cxnId="{153CE15D-7C60-4FC3-81B4-69B386457301}">
      <dgm:prSet/>
      <dgm:spPr/>
      <dgm:t>
        <a:bodyPr/>
        <a:lstStyle/>
        <a:p>
          <a:endParaRPr lang="es-ES"/>
        </a:p>
      </dgm:t>
    </dgm:pt>
    <dgm:pt modelId="{F048AD69-4D5F-46D2-9018-F5361B8AC235}">
      <dgm:prSet phldrT="[Texto]"/>
      <dgm:spPr/>
      <dgm:t>
        <a:bodyPr/>
        <a:lstStyle/>
        <a:p>
          <a:r>
            <a:rPr lang="es-DO" b="0" dirty="0" smtClean="0">
              <a:solidFill>
                <a:schemeClr val="bg1"/>
              </a:solidFill>
            </a:rPr>
            <a:t>125 millones indirectos </a:t>
          </a:r>
          <a:endParaRPr lang="es-ES" b="0" dirty="0">
            <a:solidFill>
              <a:schemeClr val="bg1"/>
            </a:solidFill>
          </a:endParaRPr>
        </a:p>
      </dgm:t>
    </dgm:pt>
    <dgm:pt modelId="{472A0FC0-C35F-498E-A1C2-3169692FA1AC}" type="parTrans" cxnId="{AA798CAC-8165-48B3-85A4-4B85B8C733FA}">
      <dgm:prSet/>
      <dgm:spPr/>
      <dgm:t>
        <a:bodyPr/>
        <a:lstStyle/>
        <a:p>
          <a:endParaRPr lang="es-ES"/>
        </a:p>
      </dgm:t>
    </dgm:pt>
    <dgm:pt modelId="{94D804D0-A8B3-4C31-9D42-CE174F834FC3}" type="sibTrans" cxnId="{AA798CAC-8165-48B3-85A4-4B85B8C733FA}">
      <dgm:prSet/>
      <dgm:spPr/>
      <dgm:t>
        <a:bodyPr/>
        <a:lstStyle/>
        <a:p>
          <a:endParaRPr lang="es-ES"/>
        </a:p>
      </dgm:t>
    </dgm:pt>
    <dgm:pt modelId="{8D4EBA35-60E4-470E-ABB7-F84FAC978999}">
      <dgm:prSet phldrT="[Texto]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ES" b="1" dirty="0" smtClean="0"/>
            <a:t>Ingreso Mundial</a:t>
          </a:r>
          <a:endParaRPr lang="es-ES" b="1" dirty="0"/>
        </a:p>
      </dgm:t>
    </dgm:pt>
    <dgm:pt modelId="{930909A1-34EA-49DF-82E3-1586EA6FCA61}" type="parTrans" cxnId="{989B4C93-8161-4C39-9BA7-CEB938FEEB41}">
      <dgm:prSet/>
      <dgm:spPr/>
      <dgm:t>
        <a:bodyPr/>
        <a:lstStyle/>
        <a:p>
          <a:endParaRPr lang="es-ES"/>
        </a:p>
      </dgm:t>
    </dgm:pt>
    <dgm:pt modelId="{F27D7A99-BB8E-4CF4-9CF7-D06537793518}" type="sibTrans" cxnId="{989B4C93-8161-4C39-9BA7-CEB938FEEB41}">
      <dgm:prSet/>
      <dgm:spPr/>
      <dgm:t>
        <a:bodyPr/>
        <a:lstStyle/>
        <a:p>
          <a:endParaRPr lang="es-ES"/>
        </a:p>
      </dgm:t>
    </dgm:pt>
    <dgm:pt modelId="{7F7B6FAE-9BF5-46AB-89F8-DF28154F2F89}">
      <dgm:prSet phldrT="[Texto]"/>
      <dgm:spPr/>
      <dgm:t>
        <a:bodyPr/>
        <a:lstStyle/>
        <a:p>
          <a:r>
            <a:rPr lang="es-DO" b="1" dirty="0" smtClean="0"/>
            <a:t>US$ 2.100.000 millones </a:t>
          </a:r>
          <a:endParaRPr lang="es-ES" dirty="0"/>
        </a:p>
      </dgm:t>
    </dgm:pt>
    <dgm:pt modelId="{A17C64C9-09A1-4C73-9A14-491A1EE5F6C8}" type="parTrans" cxnId="{4FA0F167-D6DC-47E9-92ED-55BAE0297883}">
      <dgm:prSet/>
      <dgm:spPr/>
      <dgm:t>
        <a:bodyPr/>
        <a:lstStyle/>
        <a:p>
          <a:endParaRPr lang="es-ES"/>
        </a:p>
      </dgm:t>
    </dgm:pt>
    <dgm:pt modelId="{D9057996-4988-49B7-BD97-D285896BFAFC}" type="sibTrans" cxnId="{4FA0F167-D6DC-47E9-92ED-55BAE0297883}">
      <dgm:prSet/>
      <dgm:spPr/>
      <dgm:t>
        <a:bodyPr/>
        <a:lstStyle/>
        <a:p>
          <a:endParaRPr lang="es-ES"/>
        </a:p>
      </dgm:t>
    </dgm:pt>
    <dgm:pt modelId="{DBB7A7BC-FA48-4DAC-9B6D-15DAB0E812A2}" type="pres">
      <dgm:prSet presAssocID="{A419D80C-D4BB-4C97-95EF-06CA6F02C2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520AAC-2007-4F7C-9157-CB5819974AA4}" type="pres">
      <dgm:prSet presAssocID="{C175C75B-F003-4E21-B518-60C568A13075}" presName="circle1" presStyleLbl="node1" presStyleIdx="0" presStyleCnt="3" custLinFactNeighborX="649" custLinFactNeighborY="1363"/>
      <dgm:spPr>
        <a:solidFill>
          <a:srgbClr val="0099FF"/>
        </a:solidFill>
      </dgm:spPr>
    </dgm:pt>
    <dgm:pt modelId="{AE8AE89B-E4D1-424A-8240-BE67E1D2CE2A}" type="pres">
      <dgm:prSet presAssocID="{C175C75B-F003-4E21-B518-60C568A13075}" presName="space" presStyleCnt="0"/>
      <dgm:spPr/>
    </dgm:pt>
    <dgm:pt modelId="{05A1CFE7-6048-442B-BC70-1315C4842D19}" type="pres">
      <dgm:prSet presAssocID="{C175C75B-F003-4E21-B518-60C568A13075}" presName="rect1" presStyleLbl="alignAcc1" presStyleIdx="0" presStyleCnt="3"/>
      <dgm:spPr/>
      <dgm:t>
        <a:bodyPr/>
        <a:lstStyle/>
        <a:p>
          <a:endParaRPr lang="es-ES"/>
        </a:p>
      </dgm:t>
    </dgm:pt>
    <dgm:pt modelId="{4468F694-523F-4447-BC2D-E898E760C7FA}" type="pres">
      <dgm:prSet presAssocID="{FD54EC6C-6768-404E-BA9F-F8F893A9DC9D}" presName="vertSpace2" presStyleLbl="node1" presStyleIdx="0" presStyleCnt="3"/>
      <dgm:spPr/>
    </dgm:pt>
    <dgm:pt modelId="{DD2939A0-3085-4112-984A-8DA4336F3F5A}" type="pres">
      <dgm:prSet presAssocID="{FD54EC6C-6768-404E-BA9F-F8F893A9DC9D}" presName="circle2" presStyleLbl="node1" presStyleIdx="1" presStyleCnt="3" custLinFactNeighborX="1275" custLinFactNeighborY="-538"/>
      <dgm:spPr>
        <a:solidFill>
          <a:srgbClr val="004274"/>
        </a:solidFill>
      </dgm:spPr>
    </dgm:pt>
    <dgm:pt modelId="{D0EB764B-044A-427C-A331-F2F3B753079C}" type="pres">
      <dgm:prSet presAssocID="{FD54EC6C-6768-404E-BA9F-F8F893A9DC9D}" presName="rect2" presStyleLbl="alignAcc1" presStyleIdx="1" presStyleCnt="3"/>
      <dgm:spPr/>
      <dgm:t>
        <a:bodyPr/>
        <a:lstStyle/>
        <a:p>
          <a:endParaRPr lang="es-ES"/>
        </a:p>
      </dgm:t>
    </dgm:pt>
    <dgm:pt modelId="{29AA9158-289B-4B39-8665-A638E69BF2C0}" type="pres">
      <dgm:prSet presAssocID="{8D4EBA35-60E4-470E-ABB7-F84FAC978999}" presName="vertSpace3" presStyleLbl="node1" presStyleIdx="1" presStyleCnt="3"/>
      <dgm:spPr/>
    </dgm:pt>
    <dgm:pt modelId="{C3F762E8-37BC-4DEA-87E7-54A313569FE8}" type="pres">
      <dgm:prSet presAssocID="{8D4EBA35-60E4-470E-ABB7-F84FAC978999}" presName="circle3" presStyleLbl="node1" presStyleIdx="2" presStyleCnt="3" custLinFactNeighborX="3361" custLinFactNeighborY="-982"/>
      <dgm:spPr>
        <a:solidFill>
          <a:srgbClr val="6BC4E3"/>
        </a:solidFill>
      </dgm:spPr>
    </dgm:pt>
    <dgm:pt modelId="{947E493B-9438-4649-A727-00B4A5033C7A}" type="pres">
      <dgm:prSet presAssocID="{8D4EBA35-60E4-470E-ABB7-F84FAC978999}" presName="rect3" presStyleLbl="alignAcc1" presStyleIdx="2" presStyleCnt="3" custLinFactNeighborX="107" custLinFactNeighborY="-6876"/>
      <dgm:spPr/>
      <dgm:t>
        <a:bodyPr/>
        <a:lstStyle/>
        <a:p>
          <a:endParaRPr lang="es-ES"/>
        </a:p>
      </dgm:t>
    </dgm:pt>
    <dgm:pt modelId="{5EC384B9-3E80-4928-A9BD-D9A3DC3D5C66}" type="pres">
      <dgm:prSet presAssocID="{C175C75B-F003-4E21-B518-60C568A1307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DB1746-DEF6-40F3-BF21-FC14E5892545}" type="pres">
      <dgm:prSet presAssocID="{C175C75B-F003-4E21-B518-60C568A1307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14F197-C117-4DCA-953E-7547E465432C}" type="pres">
      <dgm:prSet presAssocID="{FD54EC6C-6768-404E-BA9F-F8F893A9DC9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C5FD7C-D1C6-4ABE-9163-8E53C9C5919E}" type="pres">
      <dgm:prSet presAssocID="{FD54EC6C-6768-404E-BA9F-F8F893A9DC9D}" presName="rect2ChTx" presStyleLbl="alignAcc1" presStyleIdx="2" presStyleCnt="3" custScaleX="1017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A3C729-5BDA-48B9-A419-872661D31DDA}" type="pres">
      <dgm:prSet presAssocID="{8D4EBA35-60E4-470E-ABB7-F84FAC97899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EC3E33-97C7-40B6-8CAD-12BE39728CD8}" type="pres">
      <dgm:prSet presAssocID="{8D4EBA35-60E4-470E-ABB7-F84FAC97899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9B4C93-8161-4C39-9BA7-CEB938FEEB41}" srcId="{A419D80C-D4BB-4C97-95EF-06CA6F02C296}" destId="{8D4EBA35-60E4-470E-ABB7-F84FAC978999}" srcOrd="2" destOrd="0" parTransId="{930909A1-34EA-49DF-82E3-1586EA6FCA61}" sibTransId="{F27D7A99-BB8E-4CF4-9CF7-D06537793518}"/>
    <dgm:cxn modelId="{0BCEDAAE-D9A1-4412-8036-CBCC8008B6F4}" srcId="{C175C75B-F003-4E21-B518-60C568A13075}" destId="{DFF60355-CE2D-4E82-8F83-B79A271114E3}" srcOrd="1" destOrd="0" parTransId="{15DBAFEC-E10A-4324-A190-9FB1CD22A7A8}" sibTransId="{22CFC1E7-ACC4-417B-B512-2E22C6AB515C}"/>
    <dgm:cxn modelId="{C0B49F96-31A3-48E0-AE3D-37B3F207D894}" type="presOf" srcId="{9B91E927-9C4E-4D75-A7DA-3FEA4FBD15EF}" destId="{05DB1746-DEF6-40F3-BF21-FC14E5892545}" srcOrd="0" destOrd="0" presId="urn:microsoft.com/office/officeart/2005/8/layout/target3"/>
    <dgm:cxn modelId="{AA798CAC-8165-48B3-85A4-4B85B8C733FA}" srcId="{FD54EC6C-6768-404E-BA9F-F8F893A9DC9D}" destId="{F048AD69-4D5F-46D2-9018-F5361B8AC235}" srcOrd="1" destOrd="0" parTransId="{472A0FC0-C35F-498E-A1C2-3169692FA1AC}" sibTransId="{94D804D0-A8B3-4C31-9D42-CE174F834FC3}"/>
    <dgm:cxn modelId="{BD099A9F-12C6-4557-8D2A-86B3857261F4}" type="presOf" srcId="{A419D80C-D4BB-4C97-95EF-06CA6F02C296}" destId="{DBB7A7BC-FA48-4DAC-9B6D-15DAB0E812A2}" srcOrd="0" destOrd="0" presId="urn:microsoft.com/office/officeart/2005/8/layout/target3"/>
    <dgm:cxn modelId="{484A33DC-6EC9-436E-9EE6-9956123D6DD5}" srcId="{C175C75B-F003-4E21-B518-60C568A13075}" destId="{9B91E927-9C4E-4D75-A7DA-3FEA4FBD15EF}" srcOrd="0" destOrd="0" parTransId="{F8CEE162-C7D5-47F4-AF4E-CF4398075138}" sibTransId="{67EA1BB3-1340-4574-A59C-18528EF9D2A8}"/>
    <dgm:cxn modelId="{D6B3D40B-8CEB-4F54-8F36-085413AB48E5}" type="presOf" srcId="{8D4EBA35-60E4-470E-ABB7-F84FAC978999}" destId="{51A3C729-5BDA-48B9-A419-872661D31DDA}" srcOrd="1" destOrd="0" presId="urn:microsoft.com/office/officeart/2005/8/layout/target3"/>
    <dgm:cxn modelId="{37E672E7-C1AA-4332-8B1E-25C180B4EFA9}" type="presOf" srcId="{8D4EBA35-60E4-470E-ABB7-F84FAC978999}" destId="{947E493B-9438-4649-A727-00B4A5033C7A}" srcOrd="0" destOrd="0" presId="urn:microsoft.com/office/officeart/2005/8/layout/target3"/>
    <dgm:cxn modelId="{0168187E-D7ED-4715-920C-E6919B9DD068}" type="presOf" srcId="{01702933-788A-4B42-B8BA-3897C0BA73FE}" destId="{CEC5FD7C-D1C6-4ABE-9163-8E53C9C5919E}" srcOrd="0" destOrd="0" presId="urn:microsoft.com/office/officeart/2005/8/layout/target3"/>
    <dgm:cxn modelId="{4FA0F167-D6DC-47E9-92ED-55BAE0297883}" srcId="{8D4EBA35-60E4-470E-ABB7-F84FAC978999}" destId="{7F7B6FAE-9BF5-46AB-89F8-DF28154F2F89}" srcOrd="0" destOrd="0" parTransId="{A17C64C9-09A1-4C73-9A14-491A1EE5F6C8}" sibTransId="{D9057996-4988-49B7-BD97-D285896BFAFC}"/>
    <dgm:cxn modelId="{153CE15D-7C60-4FC3-81B4-69B386457301}" srcId="{FD54EC6C-6768-404E-BA9F-F8F893A9DC9D}" destId="{01702933-788A-4B42-B8BA-3897C0BA73FE}" srcOrd="0" destOrd="0" parTransId="{40167421-203C-4BC1-9049-36EC70303815}" sibTransId="{7890D767-B972-4640-8243-6A69EB0E5B22}"/>
    <dgm:cxn modelId="{F919724A-E32F-426E-9348-B6EAF0E12453}" srcId="{A419D80C-D4BB-4C97-95EF-06CA6F02C296}" destId="{FD54EC6C-6768-404E-BA9F-F8F893A9DC9D}" srcOrd="1" destOrd="0" parTransId="{FC8F4C62-D927-40DD-A3FC-201AD7AA186A}" sibTransId="{1F40C402-C333-4857-9520-EFEAE78FCF51}"/>
    <dgm:cxn modelId="{92AEDDF9-B115-43A3-BA25-D573613D2538}" type="presOf" srcId="{7F7B6FAE-9BF5-46AB-89F8-DF28154F2F89}" destId="{2AEC3E33-97C7-40B6-8CAD-12BE39728CD8}" srcOrd="0" destOrd="0" presId="urn:microsoft.com/office/officeart/2005/8/layout/target3"/>
    <dgm:cxn modelId="{C49FDDC1-1D86-44A7-AAB2-9E97ED87E789}" srcId="{A419D80C-D4BB-4C97-95EF-06CA6F02C296}" destId="{C175C75B-F003-4E21-B518-60C568A13075}" srcOrd="0" destOrd="0" parTransId="{B9838DED-2265-4492-AB27-4B77561E2761}" sibTransId="{BE2936F0-BCB9-4965-8A66-7674245CE4FE}"/>
    <dgm:cxn modelId="{CF216041-1A0F-4E4A-88C8-A8858ED06DBF}" type="presOf" srcId="{C175C75B-F003-4E21-B518-60C568A13075}" destId="{05A1CFE7-6048-442B-BC70-1315C4842D19}" srcOrd="0" destOrd="0" presId="urn:microsoft.com/office/officeart/2005/8/layout/target3"/>
    <dgm:cxn modelId="{E98B5E12-B2AB-4187-A458-A8D61F0D813B}" type="presOf" srcId="{FD54EC6C-6768-404E-BA9F-F8F893A9DC9D}" destId="{5514F197-C117-4DCA-953E-7547E465432C}" srcOrd="1" destOrd="0" presId="urn:microsoft.com/office/officeart/2005/8/layout/target3"/>
    <dgm:cxn modelId="{CC0FC2E2-A843-4F91-878F-94DE64304238}" type="presOf" srcId="{DFF60355-CE2D-4E82-8F83-B79A271114E3}" destId="{05DB1746-DEF6-40F3-BF21-FC14E5892545}" srcOrd="0" destOrd="1" presId="urn:microsoft.com/office/officeart/2005/8/layout/target3"/>
    <dgm:cxn modelId="{F4BFE2AB-E4C9-4F1B-8FAF-E49AA7FCEC8E}" type="presOf" srcId="{FD54EC6C-6768-404E-BA9F-F8F893A9DC9D}" destId="{D0EB764B-044A-427C-A331-F2F3B753079C}" srcOrd="0" destOrd="0" presId="urn:microsoft.com/office/officeart/2005/8/layout/target3"/>
    <dgm:cxn modelId="{04910CA0-A98B-4C3C-AFEC-1D1AFB9377F1}" type="presOf" srcId="{C175C75B-F003-4E21-B518-60C568A13075}" destId="{5EC384B9-3E80-4928-A9BD-D9A3DC3D5C66}" srcOrd="1" destOrd="0" presId="urn:microsoft.com/office/officeart/2005/8/layout/target3"/>
    <dgm:cxn modelId="{502A2BA8-DDD9-4A52-976D-F0727BCA9360}" type="presOf" srcId="{F048AD69-4D5F-46D2-9018-F5361B8AC235}" destId="{CEC5FD7C-D1C6-4ABE-9163-8E53C9C5919E}" srcOrd="0" destOrd="1" presId="urn:microsoft.com/office/officeart/2005/8/layout/target3"/>
    <dgm:cxn modelId="{7BDDD7C0-BA72-4261-97A1-95E147D8E640}" type="presParOf" srcId="{DBB7A7BC-FA48-4DAC-9B6D-15DAB0E812A2}" destId="{2A520AAC-2007-4F7C-9157-CB5819974AA4}" srcOrd="0" destOrd="0" presId="urn:microsoft.com/office/officeart/2005/8/layout/target3"/>
    <dgm:cxn modelId="{3D278E4F-464F-4C08-AA22-DC5B9C609BD3}" type="presParOf" srcId="{DBB7A7BC-FA48-4DAC-9B6D-15DAB0E812A2}" destId="{AE8AE89B-E4D1-424A-8240-BE67E1D2CE2A}" srcOrd="1" destOrd="0" presId="urn:microsoft.com/office/officeart/2005/8/layout/target3"/>
    <dgm:cxn modelId="{256AE37E-D8A1-41E1-A89E-DCDBED984145}" type="presParOf" srcId="{DBB7A7BC-FA48-4DAC-9B6D-15DAB0E812A2}" destId="{05A1CFE7-6048-442B-BC70-1315C4842D19}" srcOrd="2" destOrd="0" presId="urn:microsoft.com/office/officeart/2005/8/layout/target3"/>
    <dgm:cxn modelId="{95F628DE-D5EB-4F43-9AAF-7D69E3019FE2}" type="presParOf" srcId="{DBB7A7BC-FA48-4DAC-9B6D-15DAB0E812A2}" destId="{4468F694-523F-4447-BC2D-E898E760C7FA}" srcOrd="3" destOrd="0" presId="urn:microsoft.com/office/officeart/2005/8/layout/target3"/>
    <dgm:cxn modelId="{8FB03C96-EB32-4FB9-86A0-785BBD8339E6}" type="presParOf" srcId="{DBB7A7BC-FA48-4DAC-9B6D-15DAB0E812A2}" destId="{DD2939A0-3085-4112-984A-8DA4336F3F5A}" srcOrd="4" destOrd="0" presId="urn:microsoft.com/office/officeart/2005/8/layout/target3"/>
    <dgm:cxn modelId="{4B384382-432A-4AD3-9D0F-4D198C5D23D0}" type="presParOf" srcId="{DBB7A7BC-FA48-4DAC-9B6D-15DAB0E812A2}" destId="{D0EB764B-044A-427C-A331-F2F3B753079C}" srcOrd="5" destOrd="0" presId="urn:microsoft.com/office/officeart/2005/8/layout/target3"/>
    <dgm:cxn modelId="{A66A8B8E-0971-4A3D-96B9-B9126AA2AA41}" type="presParOf" srcId="{DBB7A7BC-FA48-4DAC-9B6D-15DAB0E812A2}" destId="{29AA9158-289B-4B39-8665-A638E69BF2C0}" srcOrd="6" destOrd="0" presId="urn:microsoft.com/office/officeart/2005/8/layout/target3"/>
    <dgm:cxn modelId="{9D8513DE-E317-427B-A000-4ECF24C218AA}" type="presParOf" srcId="{DBB7A7BC-FA48-4DAC-9B6D-15DAB0E812A2}" destId="{C3F762E8-37BC-4DEA-87E7-54A313569FE8}" srcOrd="7" destOrd="0" presId="urn:microsoft.com/office/officeart/2005/8/layout/target3"/>
    <dgm:cxn modelId="{C046B9A0-4B52-4A2E-8EC1-69B606E95B43}" type="presParOf" srcId="{DBB7A7BC-FA48-4DAC-9B6D-15DAB0E812A2}" destId="{947E493B-9438-4649-A727-00B4A5033C7A}" srcOrd="8" destOrd="0" presId="urn:microsoft.com/office/officeart/2005/8/layout/target3"/>
    <dgm:cxn modelId="{9398B6C9-0C8A-481C-88D7-52F6B6B86ED9}" type="presParOf" srcId="{DBB7A7BC-FA48-4DAC-9B6D-15DAB0E812A2}" destId="{5EC384B9-3E80-4928-A9BD-D9A3DC3D5C66}" srcOrd="9" destOrd="0" presId="urn:microsoft.com/office/officeart/2005/8/layout/target3"/>
    <dgm:cxn modelId="{40693D54-AC54-47BB-85CB-854713E16B67}" type="presParOf" srcId="{DBB7A7BC-FA48-4DAC-9B6D-15DAB0E812A2}" destId="{05DB1746-DEF6-40F3-BF21-FC14E5892545}" srcOrd="10" destOrd="0" presId="urn:microsoft.com/office/officeart/2005/8/layout/target3"/>
    <dgm:cxn modelId="{50D9DA01-EABE-4DB5-9BA6-86687E650AFD}" type="presParOf" srcId="{DBB7A7BC-FA48-4DAC-9B6D-15DAB0E812A2}" destId="{5514F197-C117-4DCA-953E-7547E465432C}" srcOrd="11" destOrd="0" presId="urn:microsoft.com/office/officeart/2005/8/layout/target3"/>
    <dgm:cxn modelId="{CC4082C7-0C7F-4229-9752-D2E44D60D831}" type="presParOf" srcId="{DBB7A7BC-FA48-4DAC-9B6D-15DAB0E812A2}" destId="{CEC5FD7C-D1C6-4ABE-9163-8E53C9C5919E}" srcOrd="12" destOrd="0" presId="urn:microsoft.com/office/officeart/2005/8/layout/target3"/>
    <dgm:cxn modelId="{EDC3D835-3326-4066-910A-3BBEBA2A1F4F}" type="presParOf" srcId="{DBB7A7BC-FA48-4DAC-9B6D-15DAB0E812A2}" destId="{51A3C729-5BDA-48B9-A419-872661D31DDA}" srcOrd="13" destOrd="0" presId="urn:microsoft.com/office/officeart/2005/8/layout/target3"/>
    <dgm:cxn modelId="{92DD69A1-F16F-4846-BEEF-5C68053339B4}" type="presParOf" srcId="{DBB7A7BC-FA48-4DAC-9B6D-15DAB0E812A2}" destId="{2AEC3E33-97C7-40B6-8CAD-12BE39728CD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54214-C3CB-4344-AD6B-B72A4C939B5D}">
      <dsp:nvSpPr>
        <dsp:cNvPr id="0" name=""/>
        <dsp:cNvSpPr/>
      </dsp:nvSpPr>
      <dsp:spPr>
        <a:xfrm rot="5400000">
          <a:off x="-145236" y="148144"/>
          <a:ext cx="968243" cy="677770"/>
        </a:xfrm>
        <a:prstGeom prst="chevr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1902</a:t>
          </a:r>
          <a:endParaRPr lang="es-CO" sz="1400" b="1" kern="1200" dirty="0">
            <a:solidFill>
              <a:schemeClr val="tx1"/>
            </a:solidFill>
          </a:endParaRPr>
        </a:p>
      </dsp:txBody>
      <dsp:txXfrm rot="-5400000">
        <a:off x="1" y="341792"/>
        <a:ext cx="677770" cy="290473"/>
      </dsp:txXfrm>
    </dsp:sp>
    <dsp:sp modelId="{0F4D9B59-F2AF-45E6-AE53-525063DAC0BC}">
      <dsp:nvSpPr>
        <dsp:cNvPr id="0" name=""/>
        <dsp:cNvSpPr/>
      </dsp:nvSpPr>
      <dsp:spPr>
        <a:xfrm rot="5400000">
          <a:off x="4344287" y="-3619939"/>
          <a:ext cx="629358" cy="7963189"/>
        </a:xfrm>
        <a:prstGeom prst="round2Same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altLang="es-CO" sz="2300" kern="1200" dirty="0" smtClean="0">
              <a:solidFill>
                <a:srgbClr val="000066"/>
              </a:solidFill>
              <a:latin typeface="Arial Narrow"/>
              <a:cs typeface="Arial Narrow"/>
            </a:rPr>
            <a:t>Se estableció el </a:t>
          </a:r>
          <a:r>
            <a:rPr lang="es-DO" altLang="es-CO" sz="2300" b="1" kern="1200" dirty="0" smtClean="0">
              <a:solidFill>
                <a:srgbClr val="000066"/>
              </a:solidFill>
              <a:latin typeface="Arial Narrow"/>
              <a:cs typeface="Arial Narrow"/>
            </a:rPr>
            <a:t>Buro Sanitario Internacional </a:t>
          </a:r>
          <a:r>
            <a:rPr lang="es-DO" altLang="es-CO" sz="2300" kern="1200" dirty="0" smtClean="0">
              <a:solidFill>
                <a:srgbClr val="000066"/>
              </a:solidFill>
              <a:latin typeface="Arial Narrow"/>
              <a:cs typeface="Arial Narrow"/>
            </a:rPr>
            <a:t>ISB).</a:t>
          </a:r>
          <a:endParaRPr lang="es-CO" sz="2300" kern="1200" dirty="0">
            <a:solidFill>
              <a:srgbClr val="000066"/>
            </a:solidFill>
          </a:endParaRPr>
        </a:p>
      </dsp:txBody>
      <dsp:txXfrm rot="-5400000">
        <a:off x="677372" y="77699"/>
        <a:ext cx="7932466" cy="567912"/>
      </dsp:txXfrm>
    </dsp:sp>
    <dsp:sp modelId="{65EEE5C9-DCC1-4F3C-9E1F-2E86546E0F66}">
      <dsp:nvSpPr>
        <dsp:cNvPr id="0" name=""/>
        <dsp:cNvSpPr/>
      </dsp:nvSpPr>
      <dsp:spPr>
        <a:xfrm rot="5400000">
          <a:off x="-145236" y="1019051"/>
          <a:ext cx="968243" cy="677770"/>
        </a:xfrm>
        <a:prstGeom prst="chevr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1923</a:t>
          </a:r>
          <a:endParaRPr lang="es-CO" sz="1400" b="1" kern="1200" dirty="0">
            <a:solidFill>
              <a:schemeClr val="tx1"/>
            </a:solidFill>
          </a:endParaRPr>
        </a:p>
      </dsp:txBody>
      <dsp:txXfrm rot="-5400000">
        <a:off x="1" y="1212699"/>
        <a:ext cx="677770" cy="290473"/>
      </dsp:txXfrm>
    </dsp:sp>
    <dsp:sp modelId="{D15CBD5B-4F82-44B7-9F15-D347623E32B2}">
      <dsp:nvSpPr>
        <dsp:cNvPr id="0" name=""/>
        <dsp:cNvSpPr/>
      </dsp:nvSpPr>
      <dsp:spPr>
        <a:xfrm rot="5400000">
          <a:off x="4344686" y="-2793100"/>
          <a:ext cx="629358" cy="7963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altLang="es-CO" sz="2300" kern="1200" dirty="0" smtClean="0">
              <a:solidFill>
                <a:srgbClr val="000066"/>
              </a:solidFill>
              <a:latin typeface="Arial Narrow"/>
              <a:cs typeface="Arial Narrow"/>
            </a:rPr>
            <a:t>ISB renombrado </a:t>
          </a:r>
          <a:r>
            <a:rPr lang="es-DO" altLang="es-CO" sz="2300" b="1" kern="1200" dirty="0" smtClean="0">
              <a:solidFill>
                <a:srgbClr val="000066"/>
              </a:solidFill>
              <a:latin typeface="Arial Narrow"/>
              <a:cs typeface="Arial Narrow"/>
            </a:rPr>
            <a:t>Buro Sanitario Panamericano</a:t>
          </a:r>
          <a:r>
            <a:rPr lang="es-DO" altLang="es-CO" sz="2300" kern="1200" dirty="0" smtClean="0">
              <a:solidFill>
                <a:srgbClr val="000066"/>
              </a:solidFill>
              <a:latin typeface="Arial Narrow"/>
              <a:cs typeface="Arial Narrow"/>
            </a:rPr>
            <a:t> (PASB) </a:t>
          </a:r>
          <a:endParaRPr lang="es-CO" sz="2300" kern="1200" noProof="0" dirty="0">
            <a:solidFill>
              <a:srgbClr val="000066"/>
            </a:solidFill>
          </a:endParaRPr>
        </a:p>
      </dsp:txBody>
      <dsp:txXfrm rot="-5400000">
        <a:off x="677771" y="904538"/>
        <a:ext cx="7932466" cy="567912"/>
      </dsp:txXfrm>
    </dsp:sp>
    <dsp:sp modelId="{9E1B1AED-FD3B-4201-86AA-648BD71CAFF9}">
      <dsp:nvSpPr>
        <dsp:cNvPr id="0" name=""/>
        <dsp:cNvSpPr/>
      </dsp:nvSpPr>
      <dsp:spPr>
        <a:xfrm rot="5400000">
          <a:off x="-145236" y="1889957"/>
          <a:ext cx="968243" cy="677770"/>
        </a:xfrm>
        <a:prstGeom prst="chevr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1924</a:t>
          </a:r>
          <a:endParaRPr lang="es-CO" sz="1400" b="1" kern="1200" dirty="0">
            <a:solidFill>
              <a:schemeClr val="tx1"/>
            </a:solidFill>
          </a:endParaRPr>
        </a:p>
      </dsp:txBody>
      <dsp:txXfrm rot="-5400000">
        <a:off x="1" y="2083605"/>
        <a:ext cx="677770" cy="290473"/>
      </dsp:txXfrm>
    </dsp:sp>
    <dsp:sp modelId="{AC735543-9A4D-49CD-8F23-C6D979B20B4E}">
      <dsp:nvSpPr>
        <dsp:cNvPr id="0" name=""/>
        <dsp:cNvSpPr/>
      </dsp:nvSpPr>
      <dsp:spPr>
        <a:xfrm rot="5400000">
          <a:off x="4344287" y="-1878126"/>
          <a:ext cx="629358" cy="7963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altLang="es-CO" sz="2300" kern="1200" dirty="0" smtClean="0">
              <a:solidFill>
                <a:srgbClr val="1F3A5C"/>
              </a:solidFill>
              <a:latin typeface="Arial Narrow"/>
              <a:cs typeface="Arial Narrow"/>
            </a:rPr>
            <a:t>Se firmó el </a:t>
          </a:r>
          <a:r>
            <a:rPr lang="es-DO" altLang="es-CO" sz="2300" b="1" kern="1200" dirty="0" smtClean="0">
              <a:solidFill>
                <a:srgbClr val="1F3A5C"/>
              </a:solidFill>
              <a:latin typeface="Arial Narrow"/>
              <a:cs typeface="Arial Narrow"/>
            </a:rPr>
            <a:t>Código Sanitario Panamericano</a:t>
          </a:r>
          <a:endParaRPr lang="es-CO" sz="2300" b="1" kern="1200" noProof="0" dirty="0"/>
        </a:p>
      </dsp:txBody>
      <dsp:txXfrm rot="-5400000">
        <a:off x="677372" y="1819512"/>
        <a:ext cx="7932466" cy="567912"/>
      </dsp:txXfrm>
    </dsp:sp>
    <dsp:sp modelId="{7B7B1B6D-2868-4386-9CEC-CEAB1B0F3E6D}">
      <dsp:nvSpPr>
        <dsp:cNvPr id="0" name=""/>
        <dsp:cNvSpPr/>
      </dsp:nvSpPr>
      <dsp:spPr>
        <a:xfrm rot="5400000">
          <a:off x="-145236" y="2760864"/>
          <a:ext cx="968243" cy="677770"/>
        </a:xfrm>
        <a:prstGeom prst="chevr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1949</a:t>
          </a:r>
          <a:endParaRPr lang="es-CO" sz="1400" b="1" kern="1200" dirty="0" smtClean="0">
            <a:solidFill>
              <a:schemeClr val="tx1"/>
            </a:solidFill>
          </a:endParaRPr>
        </a:p>
      </dsp:txBody>
      <dsp:txXfrm rot="-5400000">
        <a:off x="1" y="2954512"/>
        <a:ext cx="677770" cy="290473"/>
      </dsp:txXfrm>
    </dsp:sp>
    <dsp:sp modelId="{446C31D6-02CA-4854-8269-E9A2AA0BA3DC}">
      <dsp:nvSpPr>
        <dsp:cNvPr id="0" name=""/>
        <dsp:cNvSpPr/>
      </dsp:nvSpPr>
      <dsp:spPr>
        <a:xfrm rot="5400000">
          <a:off x="4344287" y="-1007220"/>
          <a:ext cx="629358" cy="7963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altLang="es-CO" sz="2300" kern="1200" dirty="0" smtClean="0">
              <a:solidFill>
                <a:srgbClr val="000066"/>
              </a:solidFill>
              <a:latin typeface="Arial Narrow"/>
              <a:cs typeface="Arial Narrow"/>
            </a:rPr>
            <a:t>PASB fue designado la </a:t>
          </a:r>
          <a:r>
            <a:rPr lang="es-DO" altLang="es-CO" sz="2300" b="1" kern="1200" dirty="0" smtClean="0">
              <a:solidFill>
                <a:srgbClr val="000066"/>
              </a:solidFill>
              <a:latin typeface="Arial Narrow"/>
              <a:cs typeface="Arial Narrow"/>
            </a:rPr>
            <a:t>Oficina regional de OMS para las Américas</a:t>
          </a:r>
          <a:r>
            <a:rPr lang="es-DO" altLang="es-CO" sz="2300" kern="1200" dirty="0" smtClean="0">
              <a:solidFill>
                <a:srgbClr val="000066"/>
              </a:solidFill>
              <a:latin typeface="Arial Narrow"/>
              <a:cs typeface="Arial Narrow"/>
            </a:rPr>
            <a:t>. </a:t>
          </a:r>
          <a:endParaRPr lang="es-CO" sz="2300" kern="1200" noProof="0" dirty="0">
            <a:solidFill>
              <a:srgbClr val="000066"/>
            </a:solidFill>
          </a:endParaRPr>
        </a:p>
      </dsp:txBody>
      <dsp:txXfrm rot="-5400000">
        <a:off x="677372" y="2690418"/>
        <a:ext cx="7932466" cy="567912"/>
      </dsp:txXfrm>
    </dsp:sp>
    <dsp:sp modelId="{988C03C8-08AD-4333-86F9-05172D7E4DE6}">
      <dsp:nvSpPr>
        <dsp:cNvPr id="0" name=""/>
        <dsp:cNvSpPr/>
      </dsp:nvSpPr>
      <dsp:spPr>
        <a:xfrm rot="5400000">
          <a:off x="-145236" y="3631770"/>
          <a:ext cx="968243" cy="677770"/>
        </a:xfrm>
        <a:prstGeom prst="chevr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1950</a:t>
          </a:r>
          <a:endParaRPr lang="es-CO" sz="1400" b="1" kern="1200" dirty="0" smtClean="0">
            <a:solidFill>
              <a:schemeClr val="tx1"/>
            </a:solidFill>
          </a:endParaRPr>
        </a:p>
      </dsp:txBody>
      <dsp:txXfrm rot="-5400000">
        <a:off x="1" y="3825418"/>
        <a:ext cx="677770" cy="290473"/>
      </dsp:txXfrm>
    </dsp:sp>
    <dsp:sp modelId="{E5E346ED-4E4E-43B6-9D70-76FF46E35EF7}">
      <dsp:nvSpPr>
        <dsp:cNvPr id="0" name=""/>
        <dsp:cNvSpPr/>
      </dsp:nvSpPr>
      <dsp:spPr>
        <a:xfrm rot="5400000">
          <a:off x="4344287" y="-136314"/>
          <a:ext cx="629358" cy="7963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altLang="es-CO" sz="2300" kern="1200" dirty="0" smtClean="0">
              <a:solidFill>
                <a:srgbClr val="000066"/>
              </a:solidFill>
              <a:latin typeface="Arial Narrow"/>
              <a:cs typeface="Arial Narrow"/>
            </a:rPr>
            <a:t>La </a:t>
          </a:r>
          <a:r>
            <a:rPr lang="es-DO" altLang="es-CO" sz="2300" b="1" kern="1200" dirty="0" smtClean="0">
              <a:solidFill>
                <a:srgbClr val="000066"/>
              </a:solidFill>
              <a:latin typeface="Arial Narrow"/>
              <a:cs typeface="Arial Narrow"/>
            </a:rPr>
            <a:t>Organización Sanitaria Panamericana </a:t>
          </a:r>
          <a:r>
            <a:rPr lang="es-DO" altLang="es-CO" sz="2300" kern="1200" dirty="0" smtClean="0">
              <a:solidFill>
                <a:srgbClr val="000066"/>
              </a:solidFill>
              <a:latin typeface="Arial Narrow"/>
              <a:cs typeface="Arial Narrow"/>
            </a:rPr>
            <a:t>es reconocida como una </a:t>
          </a:r>
          <a:r>
            <a:rPr lang="es-DO" altLang="es-CO" sz="2300" b="1" kern="1200" dirty="0" smtClean="0">
              <a:solidFill>
                <a:srgbClr val="000066"/>
              </a:solidFill>
              <a:latin typeface="Arial Narrow"/>
              <a:cs typeface="Arial Narrow"/>
            </a:rPr>
            <a:t>organización  interamericana especializada  </a:t>
          </a:r>
          <a:endParaRPr lang="es-CO" sz="2300" b="1" kern="1200" noProof="0" dirty="0" smtClean="0">
            <a:solidFill>
              <a:srgbClr val="000066"/>
            </a:solidFill>
          </a:endParaRPr>
        </a:p>
      </dsp:txBody>
      <dsp:txXfrm rot="-5400000">
        <a:off x="677372" y="3561324"/>
        <a:ext cx="7932466" cy="567912"/>
      </dsp:txXfrm>
    </dsp:sp>
    <dsp:sp modelId="{69B28C94-DBD1-4D1E-8AFF-A4615750C236}">
      <dsp:nvSpPr>
        <dsp:cNvPr id="0" name=""/>
        <dsp:cNvSpPr/>
      </dsp:nvSpPr>
      <dsp:spPr>
        <a:xfrm rot="5400000">
          <a:off x="-145236" y="4502676"/>
          <a:ext cx="968243" cy="677770"/>
        </a:xfrm>
        <a:prstGeom prst="chevr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1</a:t>
          </a:r>
          <a:r>
            <a:rPr lang="es-CO" sz="1400" b="1" kern="1200" dirty="0" smtClean="0">
              <a:solidFill>
                <a:schemeClr val="tx1"/>
              </a:solidFill>
            </a:rPr>
            <a:t>958</a:t>
          </a:r>
          <a:endParaRPr lang="es-CO" sz="1400" b="1" kern="1200" dirty="0">
            <a:solidFill>
              <a:schemeClr val="tx1"/>
            </a:solidFill>
          </a:endParaRPr>
        </a:p>
      </dsp:txBody>
      <dsp:txXfrm rot="-5400000">
        <a:off x="1" y="4696324"/>
        <a:ext cx="677770" cy="290473"/>
      </dsp:txXfrm>
    </dsp:sp>
    <dsp:sp modelId="{00389348-180A-4A06-B7E6-F83C5E23A9D2}">
      <dsp:nvSpPr>
        <dsp:cNvPr id="0" name=""/>
        <dsp:cNvSpPr/>
      </dsp:nvSpPr>
      <dsp:spPr>
        <a:xfrm rot="5400000">
          <a:off x="4344287" y="734592"/>
          <a:ext cx="629358" cy="7963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altLang="es-CO" sz="2300" kern="1200" dirty="0" smtClean="0">
              <a:solidFill>
                <a:srgbClr val="1F3A5C"/>
              </a:solidFill>
              <a:latin typeface="Arial Narrow"/>
              <a:cs typeface="Arial Narrow"/>
            </a:rPr>
            <a:t>Organización Sanitaria Panamericana es renombrada </a:t>
          </a:r>
          <a:r>
            <a:rPr lang="es-DO" altLang="es-CO" sz="2300" b="1" kern="1200" dirty="0" smtClean="0">
              <a:solidFill>
                <a:srgbClr val="1F3A5C"/>
              </a:solidFill>
              <a:latin typeface="Arial Narrow"/>
              <a:cs typeface="Arial Narrow"/>
            </a:rPr>
            <a:t>Organización Panamericana de la Salud. </a:t>
          </a:r>
          <a:r>
            <a:rPr lang="en-US" altLang="es-CO" sz="2300" b="1" kern="1200" dirty="0" smtClean="0">
              <a:solidFill>
                <a:srgbClr val="1F3A5C"/>
              </a:solidFill>
              <a:latin typeface="Arial Narrow"/>
              <a:cs typeface="Arial Narrow"/>
            </a:rPr>
            <a:t>(PAHO).</a:t>
          </a:r>
          <a:endParaRPr lang="es-CO" sz="2300" kern="1200" noProof="0" dirty="0"/>
        </a:p>
      </dsp:txBody>
      <dsp:txXfrm rot="-5400000">
        <a:off x="677372" y="4432231"/>
        <a:ext cx="7932466" cy="567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20AAC-2007-4F7C-9157-CB5819974AA4}">
      <dsp:nvSpPr>
        <dsp:cNvPr id="0" name=""/>
        <dsp:cNvSpPr/>
      </dsp:nvSpPr>
      <dsp:spPr>
        <a:xfrm>
          <a:off x="14280" y="58746"/>
          <a:ext cx="4310061" cy="4310061"/>
        </a:xfrm>
        <a:prstGeom prst="pie">
          <a:avLst>
            <a:gd name="adj1" fmla="val 5400000"/>
            <a:gd name="adj2" fmla="val 16200000"/>
          </a:avLst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1CFE7-6048-442B-BC70-1315C4842D19}">
      <dsp:nvSpPr>
        <dsp:cNvPr id="0" name=""/>
        <dsp:cNvSpPr/>
      </dsp:nvSpPr>
      <dsp:spPr>
        <a:xfrm>
          <a:off x="2141338" y="0"/>
          <a:ext cx="6136481" cy="4310061"/>
        </a:xfrm>
        <a:prstGeom prst="rect">
          <a:avLst/>
        </a:prstGeom>
        <a:solidFill>
          <a:srgbClr val="CCE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 smtClean="0"/>
            <a:t>PIB Mundial</a:t>
          </a:r>
          <a:endParaRPr lang="es-ES" sz="3700" b="1" kern="1200" dirty="0"/>
        </a:p>
      </dsp:txBody>
      <dsp:txXfrm>
        <a:off x="2141338" y="0"/>
        <a:ext cx="3068240" cy="1293021"/>
      </dsp:txXfrm>
    </dsp:sp>
    <dsp:sp modelId="{DD2939A0-3085-4112-984A-8DA4336F3F5A}">
      <dsp:nvSpPr>
        <dsp:cNvPr id="0" name=""/>
        <dsp:cNvSpPr/>
      </dsp:nvSpPr>
      <dsp:spPr>
        <a:xfrm>
          <a:off x="776289" y="1277949"/>
          <a:ext cx="2801537" cy="2801537"/>
        </a:xfrm>
        <a:prstGeom prst="pie">
          <a:avLst>
            <a:gd name="adj1" fmla="val 5400000"/>
            <a:gd name="adj2" fmla="val 16200000"/>
          </a:avLst>
        </a:prstGeom>
        <a:solidFill>
          <a:srgbClr val="0042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B764B-044A-427C-A331-F2F3B753079C}">
      <dsp:nvSpPr>
        <dsp:cNvPr id="0" name=""/>
        <dsp:cNvSpPr/>
      </dsp:nvSpPr>
      <dsp:spPr>
        <a:xfrm>
          <a:off x="2141338" y="1293021"/>
          <a:ext cx="6136481" cy="280153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 smtClean="0">
              <a:solidFill>
                <a:schemeClr val="bg1"/>
              </a:solidFill>
            </a:rPr>
            <a:t>Generador de empleos</a:t>
          </a:r>
          <a:endParaRPr lang="es-ES" sz="3700" b="1" kern="1200" dirty="0">
            <a:solidFill>
              <a:schemeClr val="bg1"/>
            </a:solidFill>
          </a:endParaRPr>
        </a:p>
      </dsp:txBody>
      <dsp:txXfrm>
        <a:off x="2141338" y="1293021"/>
        <a:ext cx="3068240" cy="1293017"/>
      </dsp:txXfrm>
    </dsp:sp>
    <dsp:sp modelId="{C3F762E8-37BC-4DEA-87E7-54A313569FE8}">
      <dsp:nvSpPr>
        <dsp:cNvPr id="0" name=""/>
        <dsp:cNvSpPr/>
      </dsp:nvSpPr>
      <dsp:spPr>
        <a:xfrm>
          <a:off x="1538288" y="2573341"/>
          <a:ext cx="1293017" cy="1293017"/>
        </a:xfrm>
        <a:prstGeom prst="pie">
          <a:avLst>
            <a:gd name="adj1" fmla="val 5400000"/>
            <a:gd name="adj2" fmla="val 16200000"/>
          </a:avLst>
        </a:prstGeom>
        <a:solidFill>
          <a:srgbClr val="6BC4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E493B-9438-4649-A727-00B4A5033C7A}">
      <dsp:nvSpPr>
        <dsp:cNvPr id="0" name=""/>
        <dsp:cNvSpPr/>
      </dsp:nvSpPr>
      <dsp:spPr>
        <a:xfrm>
          <a:off x="2147905" y="2497130"/>
          <a:ext cx="6136481" cy="1293017"/>
        </a:xfrm>
        <a:prstGeom prst="rect">
          <a:avLst/>
        </a:prstGeom>
        <a:solidFill>
          <a:srgbClr val="CCEC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 smtClean="0"/>
            <a:t>Ingreso Mundial</a:t>
          </a:r>
          <a:endParaRPr lang="es-ES" sz="3700" b="1" kern="1200" dirty="0"/>
        </a:p>
      </dsp:txBody>
      <dsp:txXfrm>
        <a:off x="2147905" y="2497130"/>
        <a:ext cx="3068240" cy="1293017"/>
      </dsp:txXfrm>
    </dsp:sp>
    <dsp:sp modelId="{05DB1746-DEF6-40F3-BF21-FC14E5892545}">
      <dsp:nvSpPr>
        <dsp:cNvPr id="0" name=""/>
        <dsp:cNvSpPr/>
      </dsp:nvSpPr>
      <dsp:spPr>
        <a:xfrm>
          <a:off x="5209579" y="0"/>
          <a:ext cx="3068240" cy="12930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 smtClean="0"/>
            <a:t>9%</a:t>
          </a:r>
          <a:endParaRPr lang="es-ES" sz="24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 smtClean="0"/>
            <a:t>(Foro Económico Mundial 2013 - </a:t>
          </a:r>
          <a:r>
            <a:rPr lang="es-DO" sz="1600" kern="1200" dirty="0" err="1" smtClean="0"/>
            <a:t>Davos</a:t>
          </a:r>
          <a:r>
            <a:rPr lang="es-DO" sz="1600" kern="1200" dirty="0" smtClean="0"/>
            <a:t>)</a:t>
          </a:r>
          <a:endParaRPr lang="es-ES" sz="1600" kern="1200" dirty="0"/>
        </a:p>
      </dsp:txBody>
      <dsp:txXfrm>
        <a:off x="5209579" y="0"/>
        <a:ext cx="3068240" cy="1293021"/>
      </dsp:txXfrm>
    </dsp:sp>
    <dsp:sp modelId="{CEC5FD7C-D1C6-4ABE-9163-8E53C9C5919E}">
      <dsp:nvSpPr>
        <dsp:cNvPr id="0" name=""/>
        <dsp:cNvSpPr/>
      </dsp:nvSpPr>
      <dsp:spPr>
        <a:xfrm>
          <a:off x="5182195" y="1293021"/>
          <a:ext cx="3123008" cy="12930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2200" b="0" kern="1200" dirty="0" smtClean="0">
              <a:solidFill>
                <a:schemeClr val="bg1"/>
              </a:solidFill>
            </a:rPr>
            <a:t>120 millones directos </a:t>
          </a:r>
          <a:endParaRPr lang="es-ES" sz="2200" b="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2200" b="0" kern="1200" dirty="0" smtClean="0">
              <a:solidFill>
                <a:schemeClr val="bg1"/>
              </a:solidFill>
            </a:rPr>
            <a:t>125 millones indirectos </a:t>
          </a:r>
          <a:endParaRPr lang="es-ES" sz="2200" b="0" kern="1200" dirty="0">
            <a:solidFill>
              <a:schemeClr val="bg1"/>
            </a:solidFill>
          </a:endParaRPr>
        </a:p>
      </dsp:txBody>
      <dsp:txXfrm>
        <a:off x="5182195" y="1293021"/>
        <a:ext cx="3123008" cy="1293017"/>
      </dsp:txXfrm>
    </dsp:sp>
    <dsp:sp modelId="{2AEC3E33-97C7-40B6-8CAD-12BE39728CD8}">
      <dsp:nvSpPr>
        <dsp:cNvPr id="0" name=""/>
        <dsp:cNvSpPr/>
      </dsp:nvSpPr>
      <dsp:spPr>
        <a:xfrm>
          <a:off x="5209579" y="2586038"/>
          <a:ext cx="3068240" cy="12930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2200" b="1" kern="1200" dirty="0" smtClean="0"/>
            <a:t>US$ 2.100.000 millones </a:t>
          </a:r>
          <a:endParaRPr lang="es-ES" sz="2200" kern="1200" dirty="0"/>
        </a:p>
      </dsp:txBody>
      <dsp:txXfrm>
        <a:off x="5209579" y="2586038"/>
        <a:ext cx="3068240" cy="129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918" cy="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0" tIns="45310" rIns="90620" bIns="45310" numCol="1" anchor="t" anchorCtr="0" compatLnSpc="1">
            <a:prstTxWarp prst="textNoShape">
              <a:avLst/>
            </a:prstTxWarp>
          </a:bodyPr>
          <a:lstStyle>
            <a:lvl1pPr defTabSz="906463" rtl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665" y="0"/>
            <a:ext cx="3056917" cy="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0" tIns="45310" rIns="90620" bIns="45310" numCol="1" anchor="t" anchorCtr="0" compatLnSpc="1">
            <a:prstTxWarp prst="textNoShape">
              <a:avLst/>
            </a:prstTxWarp>
          </a:bodyPr>
          <a:lstStyle>
            <a:lvl1pPr algn="r" defTabSz="906463" rtl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94"/>
            <a:ext cx="3056918" cy="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0" tIns="45310" rIns="90620" bIns="45310" numCol="1" anchor="b" anchorCtr="0" compatLnSpc="1">
            <a:prstTxWarp prst="textNoShape">
              <a:avLst/>
            </a:prstTxWarp>
          </a:bodyPr>
          <a:lstStyle>
            <a:lvl1pPr defTabSz="906463" rtl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665" y="8843194"/>
            <a:ext cx="3056917" cy="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0" tIns="45310" rIns="90620" bIns="45310" numCol="1" anchor="b" anchorCtr="0" compatLnSpc="1">
            <a:prstTxWarp prst="textNoShape">
              <a:avLst/>
            </a:prstTxWarp>
          </a:bodyPr>
          <a:lstStyle>
            <a:lvl1pPr algn="r" defTabSz="906463" rtl="0">
              <a:defRPr sz="1200" b="0">
                <a:solidFill>
                  <a:schemeClr val="tx1"/>
                </a:solidFill>
              </a:defRPr>
            </a:lvl1pPr>
          </a:lstStyle>
          <a:p>
            <a:fld id="{8600C00B-FBCD-D64C-A736-7F82A0FF12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918" cy="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0" tIns="45310" rIns="90620" bIns="45310" numCol="1" anchor="t" anchorCtr="0" compatLnSpc="1">
            <a:prstTxWarp prst="textNoShape">
              <a:avLst/>
            </a:prstTxWarp>
          </a:bodyPr>
          <a:lstStyle>
            <a:lvl1pPr defTabSz="906463" rtl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665" y="0"/>
            <a:ext cx="3056917" cy="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0" tIns="45310" rIns="90620" bIns="45310" numCol="1" anchor="t" anchorCtr="0" compatLnSpc="1">
            <a:prstTxWarp prst="textNoShape">
              <a:avLst/>
            </a:prstTxWarp>
          </a:bodyPr>
          <a:lstStyle>
            <a:lvl1pPr algn="r" defTabSz="906463" rtl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831" y="4421597"/>
            <a:ext cx="5641602" cy="41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0" tIns="45310" rIns="90620" bIns="45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194"/>
            <a:ext cx="3056918" cy="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0" tIns="45310" rIns="90620" bIns="45310" numCol="1" anchor="b" anchorCtr="0" compatLnSpc="1">
            <a:prstTxWarp prst="textNoShape">
              <a:avLst/>
            </a:prstTxWarp>
          </a:bodyPr>
          <a:lstStyle>
            <a:lvl1pPr defTabSz="906463" rtl="0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665" y="8843194"/>
            <a:ext cx="3056917" cy="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0" tIns="45310" rIns="90620" bIns="45310" numCol="1" anchor="b" anchorCtr="0" compatLnSpc="1">
            <a:prstTxWarp prst="textNoShape">
              <a:avLst/>
            </a:prstTxWarp>
          </a:bodyPr>
          <a:lstStyle>
            <a:lvl1pPr algn="r" defTabSz="906463" rtl="0">
              <a:defRPr sz="1200" b="0">
                <a:solidFill>
                  <a:schemeClr val="tx1"/>
                </a:solidFill>
              </a:defRPr>
            </a:lvl1pPr>
          </a:lstStyle>
          <a:p>
            <a:fld id="{24ECF5E3-4068-6A4F-8537-550AAE6C3A9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B2B91-4AF9-432E-B857-D9DA605826A8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329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endParaRPr lang="es-ES" sz="14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s-HN" altLang="es-CO" sz="1400" kern="1200" dirty="0">
              <a:solidFill>
                <a:schemeClr val="tx1"/>
              </a:solidFill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s-ES" baseline="0" dirty="0" smtClean="0"/>
          </a:p>
          <a:p>
            <a:pPr marL="228600" indent="-228600">
              <a:buFont typeface="+mj-lt"/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Aquí vemos un ejemplo del 2012 del cierre de un hotel</a:t>
            </a:r>
            <a:r>
              <a:rPr lang="es-ES" baseline="0" dirty="0" smtClean="0"/>
              <a:t> en la República Dominicana, pero como este evento están documentados otros casos como: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Hilton del Aeropuerto de </a:t>
            </a:r>
            <a:r>
              <a:rPr lang="es-ES" baseline="0" dirty="0" err="1" smtClean="0"/>
              <a:t>Dulles</a:t>
            </a:r>
            <a:r>
              <a:rPr lang="es-ES" baseline="0" dirty="0" smtClean="0"/>
              <a:t> en Va. Por infección por </a:t>
            </a:r>
            <a:r>
              <a:rPr lang="es-ES" baseline="0" dirty="0" err="1" smtClean="0"/>
              <a:t>noravirus</a:t>
            </a:r>
            <a:r>
              <a:rPr lang="es-E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err="1" smtClean="0"/>
              <a:t>Turks</a:t>
            </a:r>
            <a:r>
              <a:rPr lang="es-ES" baseline="0" dirty="0" smtClean="0"/>
              <a:t> and Caicos por </a:t>
            </a:r>
            <a:r>
              <a:rPr lang="es-ES" baseline="0" dirty="0" err="1" smtClean="0"/>
              <a:t>shigelosis</a:t>
            </a:r>
            <a:r>
              <a:rPr lang="es-ES" baseline="0" dirty="0" smtClean="0"/>
              <a:t> en alimentos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Varios episodios en Jamaica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Tobago 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Algunos casos en cruceros.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 altLang="es-CO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5BD438-3007-4EB9-BFA5-BD946DAA375E}" type="slidenum">
              <a:rPr lang="en-US" altLang="es-CO" smtClean="0">
                <a:latin typeface="Times" pitchFamily="18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s-CO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28600" indent="-228600">
              <a:buFont typeface="+mj-lt"/>
              <a:buAutoNum type="arabicPeriod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Cualquier avance en las </a:t>
            </a:r>
            <a:r>
              <a:rPr lang="es-ES" baseline="0" dirty="0" smtClean="0"/>
              <a:t>dimensiones de la Seguridad Humana impactan positivamente en la salud.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</a:t>
            </a:r>
            <a:r>
              <a:rPr lang="es-ES" baseline="0" dirty="0" smtClean="0"/>
              <a:t>l desarrollo turístico contribuye de forma importante a alcanzar algunas de las dimensiones de la seguridad humana; se nutren mutuamente.</a:t>
            </a:r>
          </a:p>
          <a:p>
            <a:endParaRPr lang="es-ES" baseline="0" dirty="0" smtClean="0"/>
          </a:p>
          <a:p>
            <a:r>
              <a:rPr lang="es-ES" baseline="0" dirty="0" smtClean="0"/>
              <a:t>En las Américas existe la voluntad política del mas alto nivel para desarrollar un turismo </a:t>
            </a:r>
            <a:r>
              <a:rPr lang="es-ES" baseline="0" dirty="0" err="1" smtClean="0"/>
              <a:t>sotenible</a:t>
            </a:r>
            <a:r>
              <a:rPr lang="es-ES" baseline="0" dirty="0" smtClean="0"/>
              <a:t> para la Región, el que fue renovado en la XII Cumbre Iberoamericana de Jefes de Estado y de Gobierno (Bávaro, RD, 2002).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F5E3-4068-6A4F-8537-550AAE6C3A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" y="-1"/>
            <a:ext cx="9244406" cy="694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3356" y="2070100"/>
            <a:ext cx="4152900" cy="2717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913" y="1541463"/>
            <a:ext cx="8291512" cy="4310062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Microsoft_PowerPoint_97-2003_Presentation1.pp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6-06 at 1.56.39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19200"/>
            <a:ext cx="9144000" cy="762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541463"/>
            <a:ext cx="8291512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27088" y="6426200"/>
            <a:ext cx="4348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rtl="0"/>
            <a:r>
              <a:rPr lang="en-US" sz="1200" dirty="0" err="1" smtClean="0">
                <a:solidFill>
                  <a:srgbClr val="96CCEE"/>
                </a:solidFill>
                <a:latin typeface="Arial Narrow" charset="0"/>
              </a:rPr>
              <a:t>Título</a:t>
            </a:r>
            <a:r>
              <a:rPr lang="en-US" sz="1200" dirty="0" smtClean="0">
                <a:solidFill>
                  <a:srgbClr val="96CCEE"/>
                </a:solidFill>
                <a:latin typeface="Arial Narrow" charset="0"/>
              </a:rPr>
              <a:t> de la </a:t>
            </a:r>
            <a:r>
              <a:rPr lang="en-US" sz="1200" dirty="0" err="1" smtClean="0">
                <a:solidFill>
                  <a:srgbClr val="96CCEE"/>
                </a:solidFill>
                <a:latin typeface="Arial Narrow" charset="0"/>
              </a:rPr>
              <a:t>presentación</a:t>
            </a:r>
            <a:r>
              <a:rPr lang="en-US" sz="1800" baseline="12000" dirty="0" smtClean="0">
                <a:solidFill>
                  <a:schemeClr val="bg1"/>
                </a:solidFill>
                <a:latin typeface="Arial Narrow" charset="0"/>
              </a:rPr>
              <a:t>|</a:t>
            </a:r>
            <a:r>
              <a:rPr lang="en-US" sz="1200" dirty="0" smtClean="0">
                <a:solidFill>
                  <a:srgbClr val="96CCEE"/>
                </a:solidFill>
                <a:latin typeface="Arial Narrow" charset="0"/>
              </a:rPr>
              <a:t> 2013</a:t>
            </a:r>
            <a:endParaRPr lang="en-US" sz="1200" dirty="0">
              <a:solidFill>
                <a:srgbClr val="96CCEE"/>
              </a:solidFill>
              <a:latin typeface="Arial Narrow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rtl="0"/>
            <a:fld id="{3D35E3A0-7489-5B4A-9178-1EFC836545FF}" type="slidenum">
              <a:rPr lang="ar-SA" sz="1500">
                <a:solidFill>
                  <a:srgbClr val="72BBE8"/>
                </a:solidFill>
                <a:latin typeface="Arial Narrow" charset="0"/>
              </a:rPr>
              <a:pPr algn="r" rtl="0"/>
              <a:t>‹Nº›</a:t>
            </a:fld>
            <a:r>
              <a:rPr lang="en-US" sz="1500">
                <a:solidFill>
                  <a:srgbClr val="72BBE8"/>
                </a:solidFill>
                <a:latin typeface="Arial Narrow" charset="0"/>
              </a:rPr>
              <a:t> </a:t>
            </a:r>
            <a:r>
              <a:rPr lang="en-US" sz="2100" baseline="14000">
                <a:solidFill>
                  <a:schemeClr val="bg1"/>
                </a:solidFill>
                <a:latin typeface="Arial Narrow" charset="0"/>
              </a:rPr>
              <a:t>|</a:t>
            </a:r>
          </a:p>
        </p:txBody>
      </p:sp>
      <p:graphicFrame>
        <p:nvGraphicFramePr>
          <p:cNvPr id="1229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r:id="rId14" imgW="0" imgH="0" progId="PowerPoint.Show.8">
                  <p:embed/>
                </p:oleObj>
              </mc:Choice>
              <mc:Fallback>
                <p:oleObj r:id="rId14" imgW="0" imgH="0" progId="PowerPoint.Show.8">
                  <p:embed/>
                  <p:pic>
                    <p:nvPicPr>
                      <p:cNvPr id="0" name="AutoShape 3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BDF5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69696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0072" y="6021288"/>
            <a:ext cx="3645520" cy="6136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1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ea typeface="+mn-ea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3pPr>
      <a:lvl4pPr marL="1663700" indent="-227013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4pPr>
      <a:lvl5pPr marL="19891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4463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035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3607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179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h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5250"/>
          </a:xfrm>
        </p:spPr>
        <p:txBody>
          <a:bodyPr/>
          <a:lstStyle/>
          <a:p>
            <a:r>
              <a:rPr lang="es-ES" sz="3600" dirty="0" smtClean="0"/>
              <a:t>TURISMO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2057400"/>
            <a:ext cx="8153400" cy="38862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sz="2800" dirty="0" smtClean="0"/>
              <a:t>El </a:t>
            </a:r>
            <a:r>
              <a:rPr lang="es-ES" sz="2800" b="1" dirty="0" smtClean="0"/>
              <a:t>turismo</a:t>
            </a:r>
            <a:r>
              <a:rPr lang="es-ES" sz="2800" dirty="0" smtClean="0"/>
              <a:t> es uno de los mayores sectores de la </a:t>
            </a:r>
            <a:r>
              <a:rPr lang="es-ES" sz="2800" b="1" dirty="0" smtClean="0"/>
              <a:t>economía mundial </a:t>
            </a:r>
            <a:r>
              <a:rPr lang="es-ES" sz="2800" dirty="0" smtClean="0"/>
              <a:t>y es relevante para la Región de las Américas.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800" dirty="0" smtClean="0"/>
              <a:t>Es una actividad económica y de consumo que apuntala a la </a:t>
            </a:r>
            <a:r>
              <a:rPr lang="es-ES" sz="2800" b="1" dirty="0" smtClean="0"/>
              <a:t>eliminación del la pobreza </a:t>
            </a:r>
            <a:r>
              <a:rPr lang="es-ES" sz="2800" dirty="0" smtClean="0"/>
              <a:t>y al desarrollo sostenible </a:t>
            </a:r>
            <a:r>
              <a:rPr lang="es-ES" sz="2800" b="1" dirty="0" smtClean="0"/>
              <a:t>(Turismo Sostenible para la Eliminación de la Pobreza - OMT) </a:t>
            </a:r>
            <a:r>
              <a:rPr lang="es-ES" sz="2800" dirty="0" smtClean="0"/>
              <a:t>cuando considera la salud y el cuidado del medio ambiente.</a:t>
            </a:r>
          </a:p>
          <a:p>
            <a:pPr algn="just">
              <a:buFont typeface="Wingdings" pitchFamily="2" charset="2"/>
              <a:buChar char="Ø"/>
            </a:pPr>
            <a:endParaRPr lang="es-ES" sz="3200" b="1" dirty="0" smtClean="0"/>
          </a:p>
          <a:p>
            <a:pPr algn="just">
              <a:buFont typeface="Wingdings" pitchFamily="2" charset="2"/>
              <a:buChar char="Ø"/>
            </a:pPr>
            <a:endParaRPr lang="es-E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Algunas cifras claves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42913" y="1541463"/>
          <a:ext cx="8291512" cy="431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876800"/>
            <a:ext cx="126365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dirty="0" smtClean="0"/>
              <a:t>Proyección al 2030 del UNWTO, 2013</a:t>
            </a:r>
          </a:p>
        </p:txBody>
      </p:sp>
      <p:pic>
        <p:nvPicPr>
          <p:cNvPr id="614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58912"/>
            <a:ext cx="75326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390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000" y="1676400"/>
            <a:ext cx="4320000" cy="31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76400"/>
            <a:ext cx="4320000" cy="30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Motivo de visita y medio de transporte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61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s-ES" altLang="es-CO" sz="2400" dirty="0" smtClean="0">
                <a:solidFill>
                  <a:schemeClr val="bg1"/>
                </a:solidFill>
              </a:rPr>
              <a:t>¿ </a:t>
            </a:r>
            <a:r>
              <a:rPr lang="es-ES" altLang="es-CO" sz="2400" dirty="0" smtClean="0">
                <a:solidFill>
                  <a:srgbClr val="004274"/>
                </a:solidFill>
              </a:rPr>
              <a:t>¿POR QUÉ EL INVOLUCRAMIENTO </a:t>
            </a:r>
            <a:br>
              <a:rPr lang="es-ES" altLang="es-CO" sz="2400" dirty="0" smtClean="0">
                <a:solidFill>
                  <a:srgbClr val="004274"/>
                </a:solidFill>
              </a:rPr>
            </a:br>
            <a:r>
              <a:rPr lang="es-ES" altLang="es-CO" sz="2400" dirty="0" smtClean="0">
                <a:solidFill>
                  <a:srgbClr val="004274"/>
                </a:solidFill>
              </a:rPr>
              <a:t>DE OPS/OMS  EN  TURÍSMO?</a:t>
            </a:r>
            <a:endParaRPr lang="en-US" altLang="es-CO" sz="2400" dirty="0" smtClean="0">
              <a:solidFill>
                <a:srgbClr val="004274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El concepto de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Salud y Turismo en el contexto de salud en el desarrollo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fue por primera vez adoptado por la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XXIII Conferencia Sanitaria Panamericana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como "uno de las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orientaciones estratégicas para la OPS/OMS de la Salud para 1991-1994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" 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1997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, OPS desarrollo un marco estratégico para el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programa de salud y turismo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con énfasis en la oportunidad oferta por el turismo para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reducir las brechas de equidad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en los países, y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proteger la salud de los habitantes locales y de la población visitante.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_tradnl" altLang="es-CO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altLang="es-CO" sz="2400" b="1" dirty="0">
                <a:latin typeface="Times New Roman" pitchFamily="18" charset="0"/>
                <a:cs typeface="Times New Roman" pitchFamily="18" charset="0"/>
              </a:rPr>
              <a:t>1.ª Reunión del Comité Asesor sobre Salud y Turismo/Foro Regional de Salud Pública de OPS </a:t>
            </a:r>
            <a:r>
              <a:rPr lang="es-ES_tradnl" altLang="es-CO" sz="2400" dirty="0">
                <a:latin typeface="Times New Roman" pitchFamily="18" charset="0"/>
                <a:cs typeface="Times New Roman" pitchFamily="18" charset="0"/>
              </a:rPr>
              <a:t>reviso el concepto y la estrategia de OPS sobre salud y  turismo. (Nicaragua, </a:t>
            </a:r>
            <a:r>
              <a:rPr lang="es-ES_tradnl" altLang="es-CO" sz="2400" b="1" dirty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s-ES_tradnl" altLang="es-CO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s-E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77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8229600" cy="990600"/>
          </a:xfrm>
          <a:noFill/>
        </p:spPr>
        <p:txBody>
          <a:bodyPr/>
          <a:lstStyle/>
          <a:p>
            <a:r>
              <a:rPr lang="es-ES" altLang="es-CO" dirty="0" smtClean="0">
                <a:solidFill>
                  <a:srgbClr val="004274"/>
                </a:solidFill>
              </a:rPr>
              <a:t>Antecedentes</a:t>
            </a:r>
          </a:p>
        </p:txBody>
      </p:sp>
      <p:sp>
        <p:nvSpPr>
          <p:cNvPr id="3075" name="1 Rectángulo"/>
          <p:cNvSpPr>
            <a:spLocks noChangeArrowheads="1"/>
          </p:cNvSpPr>
          <p:nvPr/>
        </p:nvSpPr>
        <p:spPr bwMode="auto">
          <a:xfrm>
            <a:off x="685800" y="1524000"/>
            <a:ext cx="8229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2800" b="1" dirty="0" smtClean="0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2800" b="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En el 2009, la </a:t>
            </a:r>
            <a:r>
              <a:rPr lang="es-ES" altLang="es-CO" sz="2800" b="0" dirty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resolución </a:t>
            </a:r>
            <a:r>
              <a:rPr lang="es-ES" altLang="es-CO" sz="280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CD49/15</a:t>
            </a:r>
            <a:r>
              <a:rPr lang="es-ES" altLang="es-CO" sz="2800" b="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, mediante la cual manifestaron </a:t>
            </a:r>
            <a:r>
              <a:rPr lang="es-ES" altLang="es-CO" sz="2800" b="0" dirty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altLang="es-CO" sz="2800" dirty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importancia de Salud y </a:t>
            </a:r>
            <a:r>
              <a:rPr lang="es-ES" altLang="es-CO" sz="280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Turismo</a:t>
            </a:r>
            <a:r>
              <a:rPr lang="es-ES" altLang="es-CO" sz="2800" b="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, orientando a los Estados </a:t>
            </a:r>
            <a:r>
              <a:rPr lang="es-ES" altLang="es-CO" sz="2800" b="0" dirty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Miembros y </a:t>
            </a:r>
            <a:r>
              <a:rPr lang="es-ES" altLang="es-CO" sz="2800" b="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es-ES" altLang="es-CO" sz="2800" b="0" dirty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Directora en </a:t>
            </a:r>
            <a:r>
              <a:rPr lang="es-ES" altLang="es-CO" sz="2800" b="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avanzar </a:t>
            </a:r>
            <a:r>
              <a:rPr lang="es-ES" altLang="es-CO" sz="280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mediante la sensibilización sobre </a:t>
            </a:r>
            <a:r>
              <a:rPr lang="es-ES" altLang="es-CO" sz="2800" dirty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la interacción entre los sectores de </a:t>
            </a:r>
            <a:r>
              <a:rPr lang="es-ES" altLang="es-CO" sz="280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S/T</a:t>
            </a:r>
            <a:r>
              <a:rPr lang="es-ES" altLang="es-CO" sz="2800" b="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 y sobre el </a:t>
            </a:r>
            <a:r>
              <a:rPr lang="es-ES" altLang="es-CO" sz="2800" dirty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impacto </a:t>
            </a:r>
            <a:r>
              <a:rPr lang="es-ES" altLang="es-CO" sz="280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del turismo en la salud </a:t>
            </a:r>
            <a:r>
              <a:rPr lang="es-ES" altLang="es-CO" sz="2800" dirty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altLang="es-CO" sz="280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altLang="es-CO" sz="2800" dirty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factores ambientales que favorecen o amenazan el turismo sostenible en la Región</a:t>
            </a:r>
            <a:r>
              <a:rPr lang="es-ES" altLang="es-CO" sz="2800" b="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s-ES" altLang="es-CO" sz="2800" b="0" dirty="0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Rectángulo"/>
          <p:cNvSpPr>
            <a:spLocks noChangeArrowheads="1"/>
          </p:cNvSpPr>
          <p:nvPr/>
        </p:nvSpPr>
        <p:spPr bwMode="auto">
          <a:xfrm>
            <a:off x="457200" y="381000"/>
            <a:ext cx="7342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C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CEPAL:</a:t>
            </a:r>
            <a:r>
              <a:rPr lang="es-HN" altLang="es-CO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HN" altLang="es-CO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Propósito en Salud Publica</a:t>
            </a:r>
            <a:endParaRPr lang="es-HN" altLang="es-CO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0" y="13716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s-HN" sz="2800" dirty="0" smtClean="0"/>
              <a:t>.</a:t>
            </a:r>
            <a:endParaRPr lang="es-DO" sz="28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669991"/>
            <a:ext cx="8153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>
              <a:buFont typeface="Wingdings" pitchFamily="2" charset="2"/>
              <a:buChar char="Ø"/>
            </a:pPr>
            <a:r>
              <a:rPr kumimoji="0" lang="es-HN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Reconocer que el </a:t>
            </a:r>
            <a:r>
              <a:rPr kumimoji="0" lang="es-HN" sz="24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turismo impacta en el desarrollo económico de las poblaciones receptoras</a:t>
            </a:r>
            <a:r>
              <a:rPr kumimoji="0" lang="es-HN" sz="240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HN" sz="24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mediante su desarrollo se  </a:t>
            </a:r>
            <a:r>
              <a:rPr lang="es-HN" sz="2400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impactan los Determinantes Sociales de Salud</a:t>
            </a:r>
            <a:r>
              <a:rPr lang="es-HN" sz="2400" b="0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pobreza, educación, alimentación y servicios básicos.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D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HN" sz="2400" b="0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importancia</a:t>
            </a:r>
            <a:r>
              <a:rPr kumimoji="0" lang="es-HN" sz="24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s-HN" sz="240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s-HN" sz="24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ntervenir en factores que impactan la salud </a:t>
            </a:r>
            <a:r>
              <a:rPr kumimoji="0" lang="es-HN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como: el control de enfermedades</a:t>
            </a:r>
            <a:r>
              <a:rPr kumimoji="0" lang="es-HN" sz="24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transmisibles  emergentes y reemergentes por le movimiento internacional;  la </a:t>
            </a:r>
            <a:r>
              <a:rPr kumimoji="0" lang="es-HN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violencia, incluyendo la de género; la seguridad vial;  los ambientes libres de humo de tabaco; el consumo controlado de alcohol, entre otros</a:t>
            </a:r>
            <a:endParaRPr kumimoji="0" lang="es-H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 idx="4294967295"/>
          </p:nvPr>
        </p:nvSpPr>
        <p:spPr>
          <a:xfrm>
            <a:off x="355600" y="404813"/>
            <a:ext cx="8432800" cy="679450"/>
          </a:xfrm>
        </p:spPr>
        <p:txBody>
          <a:bodyPr/>
          <a:lstStyle/>
          <a:p>
            <a:r>
              <a:rPr lang="es-MX" altLang="es-CO" sz="3200" dirty="0" smtClean="0">
                <a:solidFill>
                  <a:schemeClr val="tx1"/>
                </a:solidFill>
              </a:rPr>
              <a:t>Turismo Sostenible y Salud </a:t>
            </a:r>
            <a:endParaRPr lang="es-ES" altLang="es-CO" sz="3200" dirty="0" smtClean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8600" y="1524000"/>
            <a:ext cx="88392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Tres pilares de responsabilidad compartida</a:t>
            </a:r>
          </a:p>
          <a:p>
            <a:pPr>
              <a:defRPr/>
            </a:pP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País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2600" b="0" dirty="0">
                <a:latin typeface="Times New Roman" pitchFamily="18" charset="0"/>
                <a:cs typeface="Times New Roman" pitchFamily="18" charset="0"/>
              </a:rPr>
              <a:t>Políticas, Planificacion,  Desarrollo de Infraestructura, </a:t>
            </a:r>
            <a:r>
              <a:rPr lang="es-MX" sz="2600" b="0" dirty="0" smtClean="0">
                <a:latin typeface="Times New Roman" pitchFamily="18" charset="0"/>
                <a:cs typeface="Times New Roman" pitchFamily="18" charset="0"/>
              </a:rPr>
              <a:t>Capacitación a los trabajadores de la industria. Servicios </a:t>
            </a:r>
            <a:r>
              <a:rPr lang="es-MX" sz="2600" b="0" dirty="0">
                <a:latin typeface="Times New Roman" pitchFamily="18" charset="0"/>
                <a:cs typeface="Times New Roman" pitchFamily="18" charset="0"/>
              </a:rPr>
              <a:t>de salud</a:t>
            </a: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endParaRPr lang="es-MX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MX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ndustria 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turística: </a:t>
            </a:r>
            <a:r>
              <a:rPr lang="es-MX" sz="2600" b="0" dirty="0">
                <a:latin typeface="Times New Roman" pitchFamily="18" charset="0"/>
                <a:cs typeface="Times New Roman" pitchFamily="18" charset="0"/>
              </a:rPr>
              <a:t>Alimentos inocuos y agua potable, manejo de aguas </a:t>
            </a:r>
            <a:r>
              <a:rPr lang="es-MX" sz="2600" b="0" dirty="0" smtClean="0">
                <a:latin typeface="Times New Roman" pitchFamily="18" charset="0"/>
                <a:cs typeface="Times New Roman" pitchFamily="18" charset="0"/>
              </a:rPr>
              <a:t>servidas y recreacionales</a:t>
            </a:r>
            <a:r>
              <a:rPr lang="es-MX" sz="2600" b="0" dirty="0">
                <a:latin typeface="Times New Roman" pitchFamily="18" charset="0"/>
                <a:cs typeface="Times New Roman" pitchFamily="18" charset="0"/>
              </a:rPr>
              <a:t>, manejo de desechos, accesso a salud, seguridad humana y protección social</a:t>
            </a: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endParaRPr lang="es-MX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MX" sz="2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MX" sz="2600" b="1" dirty="0" smtClean="0">
                <a:latin typeface="Times New Roman" pitchFamily="18" charset="0"/>
                <a:cs typeface="Times New Roman" pitchFamily="18" charset="0"/>
              </a:rPr>
              <a:t>urista</a:t>
            </a:r>
            <a:r>
              <a:rPr lang="es-MX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2600" b="0" dirty="0">
                <a:latin typeface="Times New Roman" pitchFamily="18" charset="0"/>
                <a:cs typeface="Times New Roman" pitchFamily="18" charset="0"/>
              </a:rPr>
              <a:t>Conocimientos, actitudes, practicas: consumo </a:t>
            </a:r>
            <a:r>
              <a:rPr lang="es-MX" sz="2800" b="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600" b="0" dirty="0">
                <a:latin typeface="Times New Roman" pitchFamily="18" charset="0"/>
                <a:cs typeface="Times New Roman" pitchFamily="18" charset="0"/>
              </a:rPr>
              <a:t>comidas y bebidas alcoholicas</a:t>
            </a:r>
            <a:r>
              <a:rPr lang="es-MX" sz="28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50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dirty="0" smtClean="0"/>
              <a:t>Evidencia entre el Impacto de la Salud en el Turismo</a:t>
            </a:r>
          </a:p>
        </p:txBody>
      </p:sp>
      <p:pic>
        <p:nvPicPr>
          <p:cNvPr id="1945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2450"/>
            <a:ext cx="861536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lamada ovalada 6"/>
          <p:cNvSpPr/>
          <p:nvPr/>
        </p:nvSpPr>
        <p:spPr>
          <a:xfrm>
            <a:off x="4568825" y="2543175"/>
            <a:ext cx="3063875" cy="1808163"/>
          </a:xfrm>
          <a:prstGeom prst="wedgeEllipse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 smtClean="0">
                <a:solidFill>
                  <a:prstClr val="white"/>
                </a:solidFill>
              </a:rPr>
              <a:t>SARS</a:t>
            </a:r>
            <a:endParaRPr lang="es-ES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27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8528050" cy="762000"/>
          </a:xfrm>
        </p:spPr>
        <p:txBody>
          <a:bodyPr/>
          <a:lstStyle/>
          <a:p>
            <a:pPr algn="ctr">
              <a:defRPr/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turismo e inocuidad de </a:t>
            </a:r>
            <a:b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alimentos</a:t>
            </a:r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Imagen 3" descr="Screen Shot 2012-07-15 at 9.05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18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n 4" descr="Screen Shot 2012-07-15 at 9.05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5562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99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86200"/>
            <a:ext cx="7772400" cy="1044575"/>
          </a:xfrm>
        </p:spPr>
        <p:txBody>
          <a:bodyPr/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Dra. Gina Watson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err="1" smtClean="0"/>
              <a:t>Representante</a:t>
            </a:r>
            <a:r>
              <a:rPr lang="en-US" sz="2400" dirty="0" smtClean="0"/>
              <a:t> de OPS/OMS EN Colombia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OCTUBRE 2014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7772400" cy="1500187"/>
          </a:xfrm>
        </p:spPr>
        <p:txBody>
          <a:bodyPr/>
          <a:lstStyle/>
          <a:p>
            <a:pPr algn="ctr"/>
            <a:r>
              <a:rPr lang="es-ES_tradnl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Salud, Turismo y Seguridad Humana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609600" y="1752600"/>
            <a:ext cx="7924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CO" sz="240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Garantizar la inocuidad de alimentos 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es esencial para asegurar la sostenibilidad y la rentabilidad </a:t>
            </a:r>
            <a:r>
              <a:rPr lang="es-HN" altLang="es-CO" sz="2400" b="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del  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turismo y por </a:t>
            </a:r>
            <a:r>
              <a:rPr lang="es-HN" altLang="es-CO" sz="2400" b="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ende la 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sostenibilidad de las economías dependientes del turismo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HN" altLang="es-CO" sz="2400" b="0" dirty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Del 2006-12: Mas de </a:t>
            </a:r>
            <a:r>
              <a:rPr lang="es-HN" altLang="es-CO" sz="240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55 brotes informados 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relacionados a alimentos y </a:t>
            </a:r>
            <a:r>
              <a:rPr lang="es-HN" altLang="es-CO" sz="2400" b="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agua con </a:t>
            </a:r>
            <a:r>
              <a:rPr lang="es-HN" altLang="es-CO" sz="240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perdidas de mas de $US 200 Millones 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solo en el Caribe.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HN" altLang="es-CO" sz="2400" b="0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CO" sz="2400" b="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Mitigación 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del impacto de </a:t>
            </a:r>
            <a:r>
              <a:rPr lang="es-HN" altLang="es-CO" sz="240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cambio climátic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HN" altLang="es-CO" sz="2400" b="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y abordar la </a:t>
            </a:r>
            <a:r>
              <a:rPr lang="es-HN" altLang="es-CO" sz="24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seguridad </a:t>
            </a:r>
            <a:r>
              <a:rPr lang="es-HN" altLang="es-CO" sz="240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humana </a:t>
            </a:r>
            <a:r>
              <a:rPr lang="es-HN" altLang="es-CO" sz="2400" b="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en todas sus dimensiones: ambiental, alimentaria, salud, económica, política, comunitaria y personal</a:t>
            </a:r>
            <a:r>
              <a:rPr lang="es-HN" altLang="es-CO" sz="2800" b="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s-HN" altLang="es-CO" sz="2800" b="0" dirty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3 CuadroTexto"/>
          <p:cNvSpPr txBox="1">
            <a:spLocks noChangeArrowheads="1"/>
          </p:cNvSpPr>
          <p:nvPr/>
        </p:nvSpPr>
        <p:spPr bwMode="auto">
          <a:xfrm>
            <a:off x="0" y="5175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s-CO" b="1" dirty="0" smtClean="0">
                <a:solidFill>
                  <a:srgbClr val="000066"/>
                </a:solidFill>
                <a:latin typeface="Arial" pitchFamily="34" charset="0"/>
              </a:rPr>
              <a:t>ALGUNAS ACCIONES RECOMENDADAS</a:t>
            </a:r>
            <a:endParaRPr lang="es-HN" altLang="es-CO" b="1" dirty="0">
              <a:solidFill>
                <a:srgbClr val="00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838200" y="381000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CO" b="1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Reglamento Sanitario Internacional  (RSI)</a:t>
            </a:r>
            <a:endParaRPr lang="es-HN" altLang="es-CO" b="1" dirty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3 CuadroTexto"/>
          <p:cNvSpPr txBox="1">
            <a:spLocks noChangeArrowheads="1"/>
          </p:cNvSpPr>
          <p:nvPr/>
        </p:nvSpPr>
        <p:spPr bwMode="auto">
          <a:xfrm>
            <a:off x="609600" y="1828800"/>
            <a:ext cx="8229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Art. 28  de embarcaciones y aeronaves de punto de entrada </a:t>
            </a:r>
            <a:r>
              <a:rPr lang="es-HN" altLang="es-CO" sz="240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faculta a las autoridades negarle el acceso a puerto 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si este </a:t>
            </a:r>
            <a:r>
              <a:rPr lang="es-HN" altLang="es-CO" sz="240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no dispone de las  medidas sanitarias requeridas por la RSI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HN" altLang="es-CO" sz="2400" b="0" dirty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Art 30 el no cumplimiento de los requerimientos de </a:t>
            </a:r>
            <a:r>
              <a:rPr lang="es-HN" altLang="es-CO" sz="240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vacunación es causa de negación de entrada a viajeros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HN" altLang="es-CO" sz="2400" b="0" dirty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Anexo 2 contempla la </a:t>
            </a:r>
            <a:r>
              <a:rPr lang="es-HN" altLang="es-CO" sz="240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obligatoriedad de notificar a la OPS y OMS si hay un riesgo </a:t>
            </a:r>
            <a:r>
              <a:rPr lang="es-HN" altLang="es-CO" sz="24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significativo 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de propagación internacional </a:t>
            </a:r>
            <a:r>
              <a:rPr lang="es-HN" altLang="es-CO" sz="2400" b="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incluyendo la </a:t>
            </a:r>
            <a:r>
              <a:rPr lang="es-HN" altLang="es-CO" sz="2400" b="0" dirty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restricciones a viajes y comercio internacional </a:t>
            </a:r>
          </a:p>
        </p:txBody>
      </p:sp>
    </p:spTree>
    <p:extLst>
      <p:ext uri="{BB962C8B-B14F-4D97-AF65-F5344CB8AC3E}">
        <p14:creationId xmlns:p14="http://schemas.microsoft.com/office/powerpoint/2010/main" val="13669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s-CO" dirty="0" err="1" smtClean="0">
                <a:solidFill>
                  <a:srgbClr val="004274"/>
                </a:solidFill>
              </a:rPr>
              <a:t>Desafíos</a:t>
            </a:r>
            <a:endParaRPr lang="en-US" altLang="es-CO" dirty="0" smtClean="0">
              <a:solidFill>
                <a:srgbClr val="004274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153400" cy="4800600"/>
          </a:xfrm>
        </p:spPr>
        <p:txBody>
          <a:bodyPr/>
          <a:lstStyle/>
          <a:p>
            <a:r>
              <a:rPr lang="es-ES" altLang="es-CO" dirty="0" smtClean="0">
                <a:latin typeface="Times New Roman" pitchFamily="18" charset="0"/>
                <a:cs typeface="Times New Roman" pitchFamily="18" charset="0"/>
              </a:rPr>
              <a:t>Los desafíos en la industria del turismo son prevenibles aunque costosos desde la perspectiva de salud y ambiente.</a:t>
            </a:r>
          </a:p>
          <a:p>
            <a:r>
              <a:rPr lang="es-ES" altLang="es-CO" dirty="0" smtClean="0">
                <a:latin typeface="Times New Roman" pitchFamily="18" charset="0"/>
                <a:cs typeface="Times New Roman" pitchFamily="18" charset="0"/>
              </a:rPr>
              <a:t>El tema de seguridad </a:t>
            </a:r>
            <a:r>
              <a:rPr lang="es-ES" altLang="es-CO" smtClean="0">
                <a:latin typeface="Times New Roman" pitchFamily="18" charset="0"/>
                <a:cs typeface="Times New Roman" pitchFamily="18" charset="0"/>
              </a:rPr>
              <a:t>humana es </a:t>
            </a:r>
            <a:r>
              <a:rPr lang="es-ES" altLang="es-CO" dirty="0" smtClean="0">
                <a:latin typeface="Times New Roman" pitchFamily="18" charset="0"/>
                <a:cs typeface="Times New Roman" pitchFamily="18" charset="0"/>
              </a:rPr>
              <a:t>central a la sostenibilidad de salud y turismo</a:t>
            </a:r>
          </a:p>
          <a:p>
            <a:r>
              <a:rPr lang="es-ES" altLang="es-CO" dirty="0" smtClean="0">
                <a:latin typeface="Times New Roman" pitchFamily="18" charset="0"/>
                <a:cs typeface="Times New Roman" pitchFamily="18" charset="0"/>
              </a:rPr>
              <a:t>El acceso a servicios de salud con calidad certificada tanto para nacionales como turistas es materia de protección social y seguridad económica.</a:t>
            </a:r>
          </a:p>
          <a:p>
            <a:pPr eaLnBrk="1" hangingPunct="1">
              <a:buFontTx/>
              <a:buNone/>
            </a:pPr>
            <a:endParaRPr lang="es-ES_tradnl" altLang="es-CO" b="1" dirty="0" smtClean="0"/>
          </a:p>
          <a:p>
            <a:pPr eaLnBrk="1" hangingPunct="1">
              <a:buFontTx/>
              <a:buNone/>
            </a:pPr>
            <a:endParaRPr lang="es-ES_tradnl" altLang="es-CO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2347319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 altLang="es-CO" dirty="0" err="1" smtClean="0">
                <a:solidFill>
                  <a:schemeClr val="tx1"/>
                </a:solidFill>
              </a:rPr>
              <a:t>Conclusiones</a:t>
            </a:r>
            <a:endParaRPr lang="en-US" altLang="es-CO" dirty="0" smtClean="0">
              <a:solidFill>
                <a:schemeClr val="tx1"/>
              </a:solidFill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001000" cy="4572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s-ES_tradnl" altLang="es-CO" sz="2400" dirty="0" smtClean="0">
                <a:latin typeface="Times New Roman" pitchFamily="18" charset="0"/>
                <a:cs typeface="Times New Roman" pitchFamily="18" charset="0"/>
              </a:rPr>
              <a:t>Reconocer que </a:t>
            </a:r>
            <a:r>
              <a:rPr lang="es-ES_tradnl" altLang="es-CO" sz="2400" b="1" dirty="0" smtClean="0">
                <a:latin typeface="Times New Roman" pitchFamily="18" charset="0"/>
                <a:cs typeface="Times New Roman" pitchFamily="18" charset="0"/>
              </a:rPr>
              <a:t>el turismo </a:t>
            </a:r>
            <a:r>
              <a:rPr lang="es-ES_tradnl" altLang="es-CO" sz="2400" dirty="0" smtClean="0">
                <a:latin typeface="Times New Roman" pitchFamily="18" charset="0"/>
                <a:cs typeface="Times New Roman" pitchFamily="18" charset="0"/>
              </a:rPr>
              <a:t>es una de las </a:t>
            </a:r>
            <a:r>
              <a:rPr lang="es-ES_tradnl" altLang="es-CO" sz="2400" b="1" dirty="0" smtClean="0">
                <a:latin typeface="Times New Roman" pitchFamily="18" charset="0"/>
                <a:cs typeface="Times New Roman" pitchFamily="18" charset="0"/>
              </a:rPr>
              <a:t>principales industrias que contribuye al desarrollo económico y social de la Región</a:t>
            </a:r>
            <a:r>
              <a:rPr lang="es-ES_tradnl" altLang="es-CO" sz="2400" dirty="0" smtClean="0">
                <a:latin typeface="Times New Roman" pitchFamily="18" charset="0"/>
                <a:cs typeface="Times New Roman" pitchFamily="18" charset="0"/>
              </a:rPr>
              <a:t>, por tanto la vinculación con salud representa una necesidad crucial para el crecimiento y desarrollo de los países en materia sanitaria, turismo sostenible y seguridad humana.</a:t>
            </a:r>
          </a:p>
          <a:p>
            <a:pPr marL="0" indent="0" algn="just">
              <a:buFontTx/>
              <a:buNone/>
            </a:pPr>
            <a:r>
              <a:rPr lang="es-ES_tradnl" altLang="es-CO" sz="2400" dirty="0" smtClean="0">
                <a:latin typeface="Times New Roman" pitchFamily="18" charset="0"/>
                <a:cs typeface="Times New Roman" pitchFamily="18" charset="0"/>
              </a:rPr>
              <a:t>Aceptar que los factores de </a:t>
            </a:r>
            <a:r>
              <a:rPr lang="es-ES_tradnl" altLang="es-CO" sz="2400" b="1" dirty="0" smtClean="0">
                <a:latin typeface="Times New Roman" pitchFamily="18" charset="0"/>
                <a:cs typeface="Times New Roman" pitchFamily="18" charset="0"/>
              </a:rPr>
              <a:t>salud y del ambiente </a:t>
            </a:r>
            <a:r>
              <a:rPr lang="es-ES_tradnl" altLang="es-CO" sz="2400" dirty="0" smtClean="0">
                <a:latin typeface="Times New Roman" pitchFamily="18" charset="0"/>
                <a:cs typeface="Times New Roman" pitchFamily="18" charset="0"/>
              </a:rPr>
              <a:t>que ponen el </a:t>
            </a:r>
            <a:r>
              <a:rPr lang="es-ES_tradnl" altLang="es-CO" sz="2400" b="1" dirty="0" smtClean="0">
                <a:latin typeface="Times New Roman" pitchFamily="18" charset="0"/>
                <a:cs typeface="Times New Roman" pitchFamily="18" charset="0"/>
              </a:rPr>
              <a:t>peligro el desarrollo turístico sostenible </a:t>
            </a:r>
            <a:r>
              <a:rPr lang="es-ES_tradnl" altLang="es-CO" sz="2400" dirty="0" smtClean="0">
                <a:latin typeface="Times New Roman" pitchFamily="18" charset="0"/>
                <a:cs typeface="Times New Roman" pitchFamily="18" charset="0"/>
              </a:rPr>
              <a:t>en la Región </a:t>
            </a:r>
            <a:r>
              <a:rPr lang="es-ES_tradnl" altLang="es-CO" sz="2400" b="1" dirty="0" smtClean="0">
                <a:latin typeface="Times New Roman" pitchFamily="18" charset="0"/>
                <a:cs typeface="Times New Roman" pitchFamily="18" charset="0"/>
              </a:rPr>
              <a:t>requieren de acciones integradas de participación multisectorial </a:t>
            </a:r>
            <a:r>
              <a:rPr lang="es-ES_tradnl" altLang="es-CO" sz="2400" dirty="0" smtClean="0">
                <a:latin typeface="Times New Roman" pitchFamily="18" charset="0"/>
                <a:cs typeface="Times New Roman" pitchFamily="18" charset="0"/>
              </a:rPr>
              <a:t>con compromiso político para su realización </a:t>
            </a:r>
          </a:p>
          <a:p>
            <a:pPr marL="0" indent="0" algn="just">
              <a:buFontTx/>
              <a:buNone/>
            </a:pPr>
            <a:endParaRPr lang="es-ES_tradnl" altLang="es-CO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5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767513"/>
            <a:ext cx="2895600" cy="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HN" altLang="es-CO" sz="140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8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3400" y="1828800"/>
            <a:ext cx="8458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HN" sz="2800" b="0" dirty="0">
                <a:latin typeface="Times New Roman" pitchFamily="18" charset="0"/>
                <a:cs typeface="Times New Roman" pitchFamily="18" charset="0"/>
              </a:rPr>
              <a:t>Aceptar que </a:t>
            </a:r>
            <a:r>
              <a:rPr lang="es-HN" sz="2800" dirty="0">
                <a:latin typeface="Times New Roman" pitchFamily="18" charset="0"/>
                <a:cs typeface="Times New Roman" pitchFamily="18" charset="0"/>
              </a:rPr>
              <a:t>turismo de salud </a:t>
            </a:r>
            <a:r>
              <a:rPr lang="es-HN" sz="2800" b="0" dirty="0" smtClean="0">
                <a:latin typeface="Times New Roman" pitchFamily="18" charset="0"/>
                <a:cs typeface="Times New Roman" pitchFamily="18" charset="0"/>
              </a:rPr>
              <a:t>debe desarrollarse con  </a:t>
            </a:r>
            <a:r>
              <a:rPr lang="es-HN" sz="2800" b="0" dirty="0">
                <a:latin typeface="Times New Roman" pitchFamily="18" charset="0"/>
                <a:cs typeface="Times New Roman" pitchFamily="18" charset="0"/>
              </a:rPr>
              <a:t>un abordaje de salud y </a:t>
            </a:r>
            <a:r>
              <a:rPr lang="es-HN" sz="2800" b="0" dirty="0" smtClean="0">
                <a:latin typeface="Times New Roman" pitchFamily="18" charset="0"/>
                <a:cs typeface="Times New Roman" pitchFamily="18" charset="0"/>
              </a:rPr>
              <a:t>turismo con </a:t>
            </a:r>
            <a:r>
              <a:rPr lang="es-HN" sz="2800" dirty="0" smtClean="0">
                <a:latin typeface="Times New Roman" pitchFamily="18" charset="0"/>
                <a:cs typeface="Times New Roman" pitchFamily="18" charset="0"/>
              </a:rPr>
              <a:t>seguridad </a:t>
            </a:r>
            <a:r>
              <a:rPr lang="es-HN" sz="2800" dirty="0">
                <a:latin typeface="Times New Roman" pitchFamily="18" charset="0"/>
                <a:cs typeface="Times New Roman" pitchFamily="18" charset="0"/>
              </a:rPr>
              <a:t>y calidad de servicios, acreditación de establecimientos de salud, acceso a tecnología </a:t>
            </a:r>
            <a:r>
              <a:rPr lang="es-HN" sz="2800" b="0" dirty="0">
                <a:latin typeface="Times New Roman" pitchFamily="18" charset="0"/>
                <a:cs typeface="Times New Roman" pitchFamily="18" charset="0"/>
              </a:rPr>
              <a:t>y costo efectividad.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HN" sz="24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HN" sz="2800" b="0" dirty="0" smtClean="0">
                <a:latin typeface="Times New Roman" pitchFamily="18" charset="0"/>
                <a:cs typeface="Times New Roman" pitchFamily="18" charset="0"/>
              </a:rPr>
              <a:t>Adoptar la </a:t>
            </a:r>
            <a:r>
              <a:rPr lang="es-HN" sz="2800" dirty="0">
                <a:latin typeface="Times New Roman" pitchFamily="18" charset="0"/>
                <a:cs typeface="Times New Roman" pitchFamily="18" charset="0"/>
              </a:rPr>
              <a:t>seguridad </a:t>
            </a:r>
            <a:r>
              <a:rPr lang="es-HN" sz="2800" dirty="0" smtClean="0">
                <a:latin typeface="Times New Roman" pitchFamily="18" charset="0"/>
                <a:cs typeface="Times New Roman" pitchFamily="18" charset="0"/>
              </a:rPr>
              <a:t>humana </a:t>
            </a:r>
            <a:r>
              <a:rPr lang="es-HN" sz="2800" b="0" dirty="0">
                <a:latin typeface="Times New Roman" pitchFamily="18" charset="0"/>
                <a:cs typeface="Times New Roman" pitchFamily="18" charset="0"/>
              </a:rPr>
              <a:t>desde un enfoque integral que requiere respuestas multisectoriales relacionados con temas de  </a:t>
            </a:r>
            <a:r>
              <a:rPr lang="es-HN" sz="2800" dirty="0">
                <a:latin typeface="Times New Roman" pitchFamily="18" charset="0"/>
                <a:cs typeface="Times New Roman" pitchFamily="18" charset="0"/>
              </a:rPr>
              <a:t>seguridad ciudadana, sostenibilidad económica y equidad social </a:t>
            </a:r>
            <a:r>
              <a:rPr lang="es-HN" sz="28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115510" y="228600"/>
            <a:ext cx="351389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CO" dirty="0" err="1" smtClean="0">
                <a:solidFill>
                  <a:srgbClr val="004274"/>
                </a:solidFill>
              </a:rPr>
              <a:t>Conclusiones</a:t>
            </a:r>
            <a:endParaRPr lang="es-ES" dirty="0">
              <a:solidFill>
                <a:srgbClr val="004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5799" y="1600200"/>
            <a:ext cx="7772401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i="1" dirty="0" smtClean="0"/>
              <a:t>¨El </a:t>
            </a:r>
            <a:r>
              <a:rPr lang="es-CO" sz="3200" i="1" dirty="0"/>
              <a:t>turismo favorece el contacto del hombre con la naturaleza y con las culturas, promueve la valorización de los recursos ambientales y presenta las bellezas de la creación como una herencia común de toda la </a:t>
            </a:r>
            <a:r>
              <a:rPr lang="es-CO" sz="3200" i="1" dirty="0" smtClean="0"/>
              <a:t>familia humana. ¨</a:t>
            </a:r>
            <a:r>
              <a:rPr lang="es-CO" sz="3200" b="0" dirty="0" smtClean="0"/>
              <a:t>.</a:t>
            </a:r>
            <a:r>
              <a:rPr lang="es-CO" sz="3200" b="0" dirty="0"/>
              <a:t> </a:t>
            </a:r>
            <a:endParaRPr lang="es-CO" sz="3200" b="0" dirty="0" smtClean="0"/>
          </a:p>
          <a:p>
            <a:r>
              <a:rPr lang="es-CO" u="sng" dirty="0" smtClean="0"/>
              <a:t>Juan </a:t>
            </a:r>
            <a:r>
              <a:rPr lang="es-CO" u="sng" dirty="0"/>
              <a:t>Pablo II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1819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OPS/OMS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9550" y="1219200"/>
            <a:ext cx="8705850" cy="4710113"/>
          </a:xfrm>
        </p:spPr>
        <p:txBody>
          <a:bodyPr/>
          <a:lstStyle/>
          <a:p>
            <a:r>
              <a:rPr lang="es-CO" sz="6600" dirty="0" smtClean="0">
                <a:solidFill>
                  <a:srgbClr val="FF0000"/>
                </a:solidFill>
              </a:rPr>
              <a:t>Muchas gracias </a:t>
            </a:r>
          </a:p>
          <a:p>
            <a:r>
              <a:rPr lang="es-CO" sz="2400" b="1" dirty="0" smtClean="0">
                <a:solidFill>
                  <a:srgbClr val="5E1BE3"/>
                </a:solidFill>
                <a:hlinkClick r:id="rId2"/>
              </a:rPr>
              <a:t>WWW.paho.org</a:t>
            </a:r>
            <a:endParaRPr lang="es-CO" sz="2400" b="1" dirty="0" smtClean="0">
              <a:solidFill>
                <a:srgbClr val="5E1BE3"/>
              </a:solidFill>
            </a:endParaRPr>
          </a:p>
          <a:p>
            <a:r>
              <a:rPr lang="es-CO" sz="2400" b="1" dirty="0" smtClean="0">
                <a:solidFill>
                  <a:srgbClr val="5E1BE3"/>
                </a:solidFill>
              </a:rPr>
              <a:t>www.paho.org/col</a:t>
            </a:r>
          </a:p>
          <a:p>
            <a:r>
              <a:rPr lang="es-CO" sz="2400" b="1" dirty="0">
                <a:solidFill>
                  <a:srgbClr val="5E1BE3"/>
                </a:solidFill>
              </a:rPr>
              <a:t>f</a:t>
            </a:r>
            <a:r>
              <a:rPr lang="es-CO" sz="2400" b="1" dirty="0" smtClean="0">
                <a:solidFill>
                  <a:srgbClr val="5E1BE3"/>
                </a:solidFill>
              </a:rPr>
              <a:t>acebook.com/</a:t>
            </a:r>
            <a:r>
              <a:rPr lang="es-CO" sz="2400" b="1" dirty="0" err="1" smtClean="0">
                <a:solidFill>
                  <a:srgbClr val="5E1BE3"/>
                </a:solidFill>
              </a:rPr>
              <a:t>OPSOMSColombia</a:t>
            </a:r>
            <a:endParaRPr lang="es-CO" sz="2400" b="1" dirty="0" smtClean="0">
              <a:solidFill>
                <a:srgbClr val="5E1BE3"/>
              </a:solidFill>
            </a:endParaRPr>
          </a:p>
          <a:p>
            <a:r>
              <a:rPr lang="es-CO" sz="2400" b="1" dirty="0" smtClean="0">
                <a:solidFill>
                  <a:srgbClr val="5E1BE3"/>
                </a:solidFill>
              </a:rPr>
              <a:t>Twitter.com/</a:t>
            </a:r>
            <a:r>
              <a:rPr lang="es-CO" sz="2400" b="1" dirty="0" err="1">
                <a:solidFill>
                  <a:srgbClr val="5E1BE3"/>
                </a:solidFill>
              </a:rPr>
              <a:t>OPSOMSColombia</a:t>
            </a:r>
            <a:endParaRPr lang="es-CO" sz="2400" b="1" dirty="0">
              <a:solidFill>
                <a:srgbClr val="5E1BE3"/>
              </a:solidFill>
            </a:endParaRPr>
          </a:p>
          <a:p>
            <a:r>
              <a:rPr lang="es-CO" sz="2400" b="1" dirty="0" smtClean="0">
                <a:solidFill>
                  <a:srgbClr val="5E1BE3"/>
                </a:solidFill>
              </a:rPr>
              <a:t>Youtube.com/</a:t>
            </a:r>
            <a:r>
              <a:rPr lang="es-CO" sz="2400" b="1" dirty="0" err="1" smtClean="0">
                <a:solidFill>
                  <a:srgbClr val="5E1BE3"/>
                </a:solidFill>
              </a:rPr>
              <a:t>pahopin</a:t>
            </a:r>
            <a:endParaRPr lang="es-CO" sz="2400" b="1" dirty="0" smtClean="0">
              <a:solidFill>
                <a:srgbClr val="5E1BE3"/>
              </a:solidFill>
            </a:endParaRPr>
          </a:p>
          <a:p>
            <a:r>
              <a:rPr lang="es-CO" sz="2400" b="1" dirty="0" smtClean="0">
                <a:solidFill>
                  <a:srgbClr val="5E1BE3"/>
                </a:solidFill>
              </a:rPr>
              <a:t>Picasaweb.google.com/</a:t>
            </a:r>
            <a:r>
              <a:rPr lang="es-CO" sz="2400" b="1" dirty="0" err="1" smtClean="0">
                <a:solidFill>
                  <a:srgbClr val="5E1BE3"/>
                </a:solidFill>
              </a:rPr>
              <a:t>pahocolombia</a:t>
            </a:r>
            <a:endParaRPr lang="es-CO" sz="2400" b="1" dirty="0" smtClean="0">
              <a:solidFill>
                <a:srgbClr val="5E1BE3"/>
              </a:solidFill>
            </a:endParaRPr>
          </a:p>
          <a:p>
            <a:r>
              <a:rPr lang="es-CO" sz="2400" b="1" dirty="0" smtClean="0">
                <a:solidFill>
                  <a:srgbClr val="5E1BE3"/>
                </a:solidFill>
              </a:rPr>
              <a:t>Slideshare.net/</a:t>
            </a:r>
            <a:r>
              <a:rPr lang="es-CO" sz="2400" b="1" dirty="0" err="1" smtClean="0">
                <a:solidFill>
                  <a:srgbClr val="5E1BE3"/>
                </a:solidFill>
              </a:rPr>
              <a:t>OPSColombia</a:t>
            </a:r>
            <a:endParaRPr lang="es-CO" sz="2400" b="1" dirty="0">
              <a:solidFill>
                <a:srgbClr val="5E1B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339956" cy="518160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4114800" cy="4960845"/>
          </a:xfrm>
          <a:prstGeom prst="rect">
            <a:avLst/>
          </a:prstGeom>
          <a:noFill/>
          <a:ln>
            <a:solidFill>
              <a:srgbClr val="33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DO" altLang="es-CO" sz="2900" dirty="0" smtClean="0">
                <a:solidFill>
                  <a:srgbClr val="1F3A5C"/>
                </a:solidFill>
                <a:latin typeface="Arial Narrow"/>
                <a:cs typeface="Arial Narrow"/>
              </a:rPr>
              <a:t>En Washington, D.C., se realizó la Primera </a:t>
            </a:r>
            <a:r>
              <a:rPr lang="es-DO" altLang="es-CO" sz="2900" u="sng" dirty="0" smtClean="0">
                <a:solidFill>
                  <a:srgbClr val="1F3A5C"/>
                </a:solidFill>
                <a:latin typeface="Arial Narrow"/>
                <a:cs typeface="Arial Narrow"/>
              </a:rPr>
              <a:t>Convención Sanitaria Internacional en 1902</a:t>
            </a:r>
            <a:r>
              <a:rPr lang="es-DO" altLang="es-CO" sz="2900" dirty="0" smtClean="0">
                <a:solidFill>
                  <a:srgbClr val="1F3A5C"/>
                </a:solidFill>
                <a:latin typeface="Arial Narrow"/>
                <a:cs typeface="Arial Narrow"/>
              </a:rPr>
              <a:t>- un hito histórico- marcado por la primera vez que una comunidad de naciones se unieron de forma permanente para atender el tema de salud</a:t>
            </a:r>
            <a:r>
              <a:rPr lang="en-US" altLang="es-CO" sz="2900" dirty="0" smtClean="0">
                <a:solidFill>
                  <a:srgbClr val="1F3A5C"/>
                </a:solidFill>
                <a:latin typeface="Arial Narrow"/>
                <a:cs typeface="Arial Narrow"/>
              </a:rPr>
              <a:t>. </a:t>
            </a:r>
            <a:endParaRPr lang="en-US" altLang="es-CO" sz="2900" dirty="0">
              <a:solidFill>
                <a:srgbClr val="1F3A5C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259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Cronología de la OPS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894337"/>
              </p:ext>
            </p:extLst>
          </p:nvPr>
        </p:nvGraphicFramePr>
        <p:xfrm>
          <a:off x="251520" y="1412776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3280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657600"/>
            <a:ext cx="8915400" cy="2514600"/>
          </a:xfrm>
        </p:spPr>
        <p:txBody>
          <a:bodyPr/>
          <a:lstStyle/>
          <a:p>
            <a:pPr algn="ctr">
              <a:lnSpc>
                <a:spcPct val="110000"/>
              </a:lnSpc>
              <a:buClr>
                <a:srgbClr val="1F3A5C"/>
              </a:buClr>
              <a:buSzPct val="84000"/>
              <a:buFont typeface="Wingdings" charset="2"/>
              <a:buChar char="v"/>
            </a:pPr>
            <a:r>
              <a:rPr lang="es-ES" altLang="es-CO" sz="2400" b="1" dirty="0" smtClean="0">
                <a:solidFill>
                  <a:srgbClr val="1F3A5C"/>
                </a:solidFill>
                <a:latin typeface="Arial Narrow"/>
                <a:cs typeface="Arial Narrow"/>
              </a:rPr>
              <a:t>Miembro de la ONU</a:t>
            </a:r>
          </a:p>
          <a:p>
            <a:pPr algn="ctr" eaLnBrk="1" hangingPunct="1">
              <a:lnSpc>
                <a:spcPct val="110000"/>
              </a:lnSpc>
              <a:buClr>
                <a:srgbClr val="1F3A5C"/>
              </a:buClr>
              <a:buSzPct val="84000"/>
              <a:buFont typeface="Wingdings" charset="2"/>
              <a:buChar char="v"/>
            </a:pPr>
            <a:r>
              <a:rPr lang="es-ES" altLang="es-CO" sz="2400" b="1" dirty="0" smtClean="0">
                <a:solidFill>
                  <a:srgbClr val="1F3A5C"/>
                </a:solidFill>
                <a:latin typeface="Arial Narrow"/>
                <a:cs typeface="Arial Narrow"/>
              </a:rPr>
              <a:t>Miembro de la OEA</a:t>
            </a:r>
          </a:p>
          <a:p>
            <a:pPr algn="ctr" eaLnBrk="1" hangingPunct="1">
              <a:lnSpc>
                <a:spcPct val="110000"/>
              </a:lnSpc>
              <a:buClr>
                <a:srgbClr val="1F3A5C"/>
              </a:buClr>
              <a:buSzPct val="84000"/>
              <a:buFont typeface="Wingdings" charset="2"/>
              <a:buChar char="v"/>
            </a:pPr>
            <a:r>
              <a:rPr lang="es-ES" altLang="es-CO" sz="2400" b="1" dirty="0" smtClean="0">
                <a:solidFill>
                  <a:srgbClr val="1F3A5C"/>
                </a:solidFill>
                <a:latin typeface="Arial Narrow"/>
                <a:cs typeface="Arial Narrow"/>
              </a:rPr>
              <a:t>Oficina Regional de OMS</a:t>
            </a:r>
          </a:p>
          <a:p>
            <a:pPr algn="ctr" eaLnBrk="1" hangingPunct="1">
              <a:lnSpc>
                <a:spcPct val="110000"/>
              </a:lnSpc>
              <a:buClr>
                <a:srgbClr val="1F3A5C"/>
              </a:buClr>
              <a:buSzPct val="84000"/>
              <a:buFont typeface="Wingdings" charset="2"/>
              <a:buChar char="v"/>
            </a:pPr>
            <a:r>
              <a:rPr lang="es-ES" altLang="es-CO" sz="2400" b="1" dirty="0" smtClean="0">
                <a:solidFill>
                  <a:srgbClr val="1F3A5C"/>
                </a:solidFill>
                <a:latin typeface="Arial Narrow"/>
                <a:cs typeface="Arial Narrow"/>
              </a:rPr>
              <a:t>Secretariado del Buró Sanitario Panamericano (PASB)</a:t>
            </a:r>
          </a:p>
          <a:p>
            <a:pPr algn="ctr" eaLnBrk="1" hangingPunct="1">
              <a:lnSpc>
                <a:spcPct val="110000"/>
              </a:lnSpc>
              <a:buClr>
                <a:srgbClr val="1F3A5C"/>
              </a:buClr>
              <a:buSzPct val="84000"/>
              <a:buFont typeface="Wingdings" charset="2"/>
              <a:buChar char="v"/>
            </a:pPr>
            <a:endParaRPr lang="en-US" altLang="es-CO" sz="3200" dirty="0" smtClean="0">
              <a:solidFill>
                <a:srgbClr val="1F3A5C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s-CO" sz="3600" b="1" dirty="0">
                <a:solidFill>
                  <a:srgbClr val="1F3A5C"/>
                </a:solidFill>
                <a:latin typeface="Arial Narrow"/>
                <a:cs typeface="Arial Narrow"/>
              </a:rPr>
              <a:t>NATURALEZA DE OPS/OMS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97" y="990600"/>
            <a:ext cx="5998194" cy="2514600"/>
          </a:xfrm>
          <a:prstGeom prst="round2Diag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7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295400" y="4419600"/>
            <a:ext cx="647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SEGURIDAD HUMANA</a:t>
            </a:r>
            <a:endParaRPr lang="es-ES" sz="4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04800"/>
            <a:ext cx="243840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0" y="3798275"/>
            <a:ext cx="1912341" cy="217703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0" dirty="0" smtClean="0">
                <a:solidFill>
                  <a:schemeClr val="tx1"/>
                </a:solidFill>
                <a:latin typeface="+mj-lt"/>
              </a:rPr>
              <a:t>Libertad para 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vivir con dignidad</a:t>
            </a:r>
          </a:p>
          <a:p>
            <a:pPr algn="ctr"/>
            <a:endParaRPr lang="es-ES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+mj-lt"/>
              </a:rPr>
              <a:t>Derechos Humanos</a:t>
            </a:r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2895600"/>
            <a:ext cx="6976732" cy="823965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+mj-lt"/>
              </a:rPr>
              <a:t>Seguridad Humana</a:t>
            </a:r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1019890" y="1449486"/>
            <a:ext cx="1708220" cy="1386674"/>
          </a:xfrm>
          <a:prstGeom prst="triangle">
            <a:avLst/>
          </a:prstGeom>
          <a:solidFill>
            <a:srgbClr val="CCE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8" name="Isosceles Triangle 17"/>
          <p:cNvSpPr/>
          <p:nvPr/>
        </p:nvSpPr>
        <p:spPr>
          <a:xfrm>
            <a:off x="2759874" y="1451166"/>
            <a:ext cx="1708220" cy="1386674"/>
          </a:xfrm>
          <a:prstGeom prst="triangle">
            <a:avLst/>
          </a:prstGeom>
          <a:solidFill>
            <a:srgbClr val="CCE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smtClean="0"/>
          </a:p>
          <a:p>
            <a:pPr algn="ctr"/>
            <a:endParaRPr lang="es-ES" sz="1600"/>
          </a:p>
        </p:txBody>
      </p:sp>
      <p:sp>
        <p:nvSpPr>
          <p:cNvPr id="19" name="Isosceles Triangle 18"/>
          <p:cNvSpPr/>
          <p:nvPr/>
        </p:nvSpPr>
        <p:spPr>
          <a:xfrm>
            <a:off x="4572000" y="1447800"/>
            <a:ext cx="1708220" cy="1386674"/>
          </a:xfrm>
          <a:prstGeom prst="triangle">
            <a:avLst/>
          </a:prstGeom>
          <a:solidFill>
            <a:srgbClr val="CCE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smtClean="0">
              <a:solidFill>
                <a:schemeClr val="tx1"/>
              </a:solidFill>
            </a:endParaRPr>
          </a:p>
          <a:p>
            <a:pPr algn="ctr"/>
            <a:endParaRPr lang="es-ES" sz="1600" smtClean="0">
              <a:solidFill>
                <a:schemeClr val="tx1"/>
              </a:solidFill>
            </a:endParaRPr>
          </a:p>
          <a:p>
            <a:pPr algn="ctr"/>
            <a:endParaRPr lang="es-ES" sz="1600" smtClean="0">
              <a:solidFill>
                <a:schemeClr val="tx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6288402" y="1442798"/>
            <a:ext cx="1708220" cy="1386674"/>
          </a:xfrm>
          <a:prstGeom prst="triangle">
            <a:avLst/>
          </a:prstGeom>
          <a:solidFill>
            <a:srgbClr val="CCE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21" name="TextBox 20"/>
          <p:cNvSpPr txBox="1"/>
          <p:nvPr/>
        </p:nvSpPr>
        <p:spPr>
          <a:xfrm>
            <a:off x="1178138" y="2251385"/>
            <a:ext cx="13917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500" dirty="0" smtClean="0">
                <a:latin typeface="+mj-lt"/>
              </a:rPr>
              <a:t>Centrado en</a:t>
            </a:r>
          </a:p>
          <a:p>
            <a:pPr algn="ctr"/>
            <a:r>
              <a:rPr lang="es-ES" sz="1500" dirty="0" smtClean="0">
                <a:latin typeface="+mj-lt"/>
              </a:rPr>
              <a:t>las personas</a:t>
            </a:r>
            <a:endParaRPr lang="es-ES" sz="15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5857" y="2252509"/>
            <a:ext cx="1356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500" dirty="0" smtClean="0">
                <a:latin typeface="+mj-lt"/>
              </a:rPr>
              <a:t>Específico al</a:t>
            </a:r>
          </a:p>
          <a:p>
            <a:pPr algn="ctr"/>
            <a:r>
              <a:rPr lang="es-ES" sz="1500" dirty="0" smtClean="0">
                <a:latin typeface="+mj-lt"/>
              </a:rPr>
              <a:t>contexto</a:t>
            </a:r>
            <a:endParaRPr lang="es-ES" sz="15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0908" y="2481969"/>
            <a:ext cx="8931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500" smtClean="0">
                <a:latin typeface="+mj-lt"/>
              </a:rPr>
              <a:t>Integral</a:t>
            </a:r>
            <a:endParaRPr lang="es-ES" sz="150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3516" y="2264205"/>
            <a:ext cx="1478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500" dirty="0" smtClean="0">
                <a:latin typeface="+mj-lt"/>
              </a:rPr>
              <a:t>Orientado a </a:t>
            </a:r>
          </a:p>
          <a:p>
            <a:pPr algn="ctr"/>
            <a:r>
              <a:rPr lang="es-ES" sz="1500" dirty="0" smtClean="0">
                <a:latin typeface="+mj-lt"/>
              </a:rPr>
              <a:t>la prevención</a:t>
            </a:r>
            <a:endParaRPr lang="es-ES" sz="15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18988" y="3798274"/>
            <a:ext cx="1834747" cy="217703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0" dirty="0" smtClean="0">
                <a:solidFill>
                  <a:schemeClr val="tx1"/>
                </a:solidFill>
                <a:latin typeface="+mj-lt"/>
              </a:rPr>
              <a:t>Libertad para 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vivir sin temor</a:t>
            </a:r>
          </a:p>
          <a:p>
            <a:pPr algn="ctr"/>
            <a:endParaRPr lang="es-ES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+mj-lt"/>
              </a:rPr>
              <a:t>Paz &amp; 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S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eguridad</a:t>
            </a:r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82339" y="3798274"/>
            <a:ext cx="1904061" cy="2177038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0" dirty="0" smtClean="0">
                <a:solidFill>
                  <a:schemeClr val="tx1"/>
                </a:solidFill>
                <a:latin typeface="+mj-lt"/>
              </a:rPr>
              <a:t>Libertad para 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vivir sin carencia</a:t>
            </a:r>
          </a:p>
          <a:p>
            <a:pPr algn="ctr"/>
            <a:endParaRPr lang="es-ES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+mj-lt"/>
              </a:rPr>
              <a:t>Desarrollo</a:t>
            </a:r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1577591" y="1577586"/>
            <a:ext cx="5858188" cy="728504"/>
          </a:xfrm>
          <a:prstGeom prst="leftRightArrow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+mj-lt"/>
              </a:rPr>
              <a:t>Protección &amp; empoderamiento</a:t>
            </a:r>
            <a:endParaRPr lang="es-E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9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s-ES" dirty="0" smtClean="0"/>
              <a:t>Dimensiones de </a:t>
            </a:r>
            <a:br>
              <a:rPr lang="es-ES" dirty="0" smtClean="0"/>
            </a:br>
            <a:r>
              <a:rPr lang="es-ES" dirty="0" smtClean="0"/>
              <a:t>la seguridad humana </a:t>
            </a:r>
            <a:endParaRPr lang="es-ES" dirty="0"/>
          </a:p>
        </p:txBody>
      </p:sp>
      <p:sp>
        <p:nvSpPr>
          <p:cNvPr id="10" name="Hexagon 9"/>
          <p:cNvSpPr/>
          <p:nvPr/>
        </p:nvSpPr>
        <p:spPr>
          <a:xfrm>
            <a:off x="3581400" y="3352800"/>
            <a:ext cx="1723895" cy="1386673"/>
          </a:xfrm>
          <a:prstGeom prst="hexagon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1" name="Hexagon 10"/>
          <p:cNvSpPr/>
          <p:nvPr/>
        </p:nvSpPr>
        <p:spPr>
          <a:xfrm>
            <a:off x="838200" y="3352800"/>
            <a:ext cx="1723895" cy="1386673"/>
          </a:xfrm>
          <a:prstGeom prst="hexagon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2" name="Hexagon 11"/>
          <p:cNvSpPr/>
          <p:nvPr/>
        </p:nvSpPr>
        <p:spPr>
          <a:xfrm>
            <a:off x="4953000" y="4038600"/>
            <a:ext cx="1723895" cy="1386673"/>
          </a:xfrm>
          <a:prstGeom prst="hexagon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3" name="Hexagon 12"/>
          <p:cNvSpPr/>
          <p:nvPr/>
        </p:nvSpPr>
        <p:spPr>
          <a:xfrm>
            <a:off x="2198326" y="4059546"/>
            <a:ext cx="1723895" cy="1386673"/>
          </a:xfrm>
          <a:prstGeom prst="hexagon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4" name="Hexagon 13"/>
          <p:cNvSpPr/>
          <p:nvPr/>
        </p:nvSpPr>
        <p:spPr>
          <a:xfrm>
            <a:off x="4953000" y="2667000"/>
            <a:ext cx="1723895" cy="1386673"/>
          </a:xfrm>
          <a:prstGeom prst="hexagon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6BC4E3"/>
            </a:extrusionClr>
            <a:contourClr>
              <a:srgbClr val="6BC4E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5" name="Hexagon 14"/>
          <p:cNvSpPr/>
          <p:nvPr/>
        </p:nvSpPr>
        <p:spPr>
          <a:xfrm>
            <a:off x="6324600" y="3352800"/>
            <a:ext cx="1723895" cy="1386673"/>
          </a:xfrm>
          <a:prstGeom prst="hexagon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6" name="Hexagon 15"/>
          <p:cNvSpPr/>
          <p:nvPr/>
        </p:nvSpPr>
        <p:spPr>
          <a:xfrm>
            <a:off x="2209800" y="2667000"/>
            <a:ext cx="1723895" cy="1386673"/>
          </a:xfrm>
          <a:prstGeom prst="hexagon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" name="TextBox 17"/>
          <p:cNvSpPr txBox="1"/>
          <p:nvPr/>
        </p:nvSpPr>
        <p:spPr>
          <a:xfrm>
            <a:off x="6477000" y="3886200"/>
            <a:ext cx="13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Ambiental </a:t>
            </a:r>
            <a:endParaRPr lang="es-E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4495800"/>
            <a:ext cx="144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Política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200400"/>
            <a:ext cx="115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Personal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388620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Económica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8950" y="4568216"/>
            <a:ext cx="15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Comunitaria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3124200"/>
            <a:ext cx="144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Alimentaria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3886200"/>
            <a:ext cx="8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Salud</a:t>
            </a:r>
            <a:endParaRPr lang="es-E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72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Salud y Seguridad Humana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362200"/>
            <a:ext cx="7162800" cy="3489324"/>
          </a:xfrm>
        </p:spPr>
        <p:txBody>
          <a:bodyPr/>
          <a:lstStyle/>
          <a:p>
            <a:pPr algn="just"/>
            <a:r>
              <a:rPr lang="es-ES" dirty="0" smtClean="0"/>
              <a:t>La</a:t>
            </a:r>
            <a:r>
              <a:rPr lang="es-ES" b="1" dirty="0" smtClean="0"/>
              <a:t> salud como parte de </a:t>
            </a:r>
            <a:r>
              <a:rPr lang="es-ES" dirty="0" smtClean="0"/>
              <a:t>la </a:t>
            </a:r>
            <a:r>
              <a:rPr lang="es-ES" b="1" dirty="0" smtClean="0"/>
              <a:t>seguridad humana</a:t>
            </a:r>
            <a:r>
              <a:rPr lang="es-ES" dirty="0" smtClean="0"/>
              <a:t> genera respuestas más eficaces y sostenibles para abordar y prevenir las raíces fundamentales de la inseguridad, de modo que aceleran las mejoras en la supervivencia humana, los medios de vida y la dignidad</a:t>
            </a:r>
            <a:r>
              <a:rPr lang="es-DO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22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-OMS_esp">
  <a:themeElements>
    <a:clrScheme name="Presentation (2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sentation (2)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or xmlns="b33c0d84-3b33-4e00-9a0b-b066ee08f7c2">CMYK</Color>
    <Language xmlns="b33c0d84-3b33-4e00-9a0b-b066ee08f7c2">Spanish</Language>
    <Theme xmlns="b33c0d84-3b33-4e00-9a0b-b066ee08f7c2" xsi:nil="true"/>
    <Document_x0020_Type xmlns="b33c0d84-3b33-4e00-9a0b-b066ee08f7c2">ppt</Document_x0020_Type>
    <Information xmlns="b33c0d84-3b33-4e00-9a0b-b066ee08f7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CCCB51AA2174A94255D2A3E2A6245" ma:contentTypeVersion="6" ma:contentTypeDescription="Create a new document." ma:contentTypeScope="" ma:versionID="34ee0c50409c379c5921ffa33f418c21">
  <xsd:schema xmlns:xsd="http://www.w3.org/2001/XMLSchema" xmlns:xs="http://www.w3.org/2001/XMLSchema" xmlns:p="http://schemas.microsoft.com/office/2006/metadata/properties" xmlns:ns2="b33c0d84-3b33-4e00-9a0b-b066ee08f7c2" targetNamespace="http://schemas.microsoft.com/office/2006/metadata/properties" ma:root="true" ma:fieldsID="8905aa001001d4a1f3d5988ab79a193b" ns2:_="">
    <xsd:import namespace="b33c0d84-3b33-4e00-9a0b-b066ee08f7c2"/>
    <xsd:element name="properties">
      <xsd:complexType>
        <xsd:sequence>
          <xsd:element name="documentManagement">
            <xsd:complexType>
              <xsd:all>
                <xsd:element ref="ns2:Information" minOccurs="0"/>
                <xsd:element ref="ns2:Theme" minOccurs="0"/>
                <xsd:element ref="ns2:Document_x0020_Type" minOccurs="0"/>
                <xsd:element ref="ns2:Language" minOccurs="0"/>
                <xsd:element ref="ns2:Col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c0d84-3b33-4e00-9a0b-b066ee08f7c2" elementFormDefault="qualified">
    <xsd:import namespace="http://schemas.microsoft.com/office/2006/documentManagement/types"/>
    <xsd:import namespace="http://schemas.microsoft.com/office/infopath/2007/PartnerControls"/>
    <xsd:element name="Information" ma:index="1" nillable="true" ma:displayName="Information" ma:internalName="Information">
      <xsd:simpleType>
        <xsd:restriction base="dms:Text">
          <xsd:maxLength value="255"/>
        </xsd:restriction>
      </xsd:simpleType>
    </xsd:element>
    <xsd:element name="Theme" ma:index="3" nillable="true" ma:displayName="Theme" ma:description="3D logos&#10;4x6 card&#10;Agenda&#10;Binder&#10;Bookcover sample&#10;Brochure&#10;Brochure sample&#10;Bookmark&#10;Business card sample&#10;CD circular label&#10;CD front case&#10;CD back tray&#10;CD_DVD&#10;Complex business card&#10;Simple business card&#10;Courtesy card&#10;Diploma&#10;Envelope&#10;External design sample&#10;Folder&#10;Folder sample&#10;Form&#10;How to&#10;Lettherhead&#10;Manual&#10;Nametag&#10;One inch spine for binder&#10;Two inch spine for binder&#10;Partner logo&#10;Poster sample&#10;Powerpoint_presentation&#10;Standard logo&#10;Standard logo-PMS 288&#10;Standard logo-PMS 306&#10;Official logo&#10;Condensed logo&#10;Logo sample&#10;Logo incorrect use&#10;Sub brand&#10;Typeface sample&#10;not specified" ma:internalName="Theme">
      <xsd:simpleType>
        <xsd:restriction base="dms:Text">
          <xsd:maxLength value="255"/>
        </xsd:restriction>
      </xsd:simpleType>
    </xsd:element>
    <xsd:element name="Document_x0020_Type" ma:index="4" nillable="true" ma:displayName="Document Type" ma:default="ppt" ma:format="Dropdown" ma:internalName="Document_x0020_Type">
      <xsd:simpleType>
        <xsd:restriction base="dms:Choice">
          <xsd:enumeration value="eps"/>
          <xsd:enumeration value="wmf"/>
          <xsd:enumeration value="pdf"/>
          <xsd:enumeration value="ai"/>
          <xsd:enumeration value="psd"/>
          <xsd:enumeration value="tif"/>
          <xsd:enumeration value="zip"/>
          <xsd:enumeration value="png"/>
          <xsd:enumeration value="bmp"/>
          <xsd:enumeration value="gif"/>
          <xsd:enumeration value="doc"/>
          <xsd:enumeration value="xls"/>
          <xsd:enumeration value="txt"/>
          <xsd:enumeration value="jpg"/>
          <xsd:enumeration value="mp3"/>
          <xsd:enumeration value="mp4"/>
          <xsd:enumeration value="mov"/>
          <xsd:enumeration value="swf"/>
          <xsd:enumeration value="flash"/>
          <xsd:enumeration value="ppt"/>
          <xsd:enumeration value="not specified"/>
        </xsd:restriction>
      </xsd:simpleType>
    </xsd:element>
    <xsd:element name="Language" ma:index="5" nillable="true" ma:displayName="Language" ma:default="English" ma:format="Dropdown" ma:internalName="Language">
      <xsd:simpleType>
        <xsd:restriction base="dms:Choice">
          <xsd:enumeration value="English"/>
          <xsd:enumeration value="Spanish"/>
          <xsd:enumeration value="Portuguese"/>
          <xsd:enumeration value="French"/>
          <xsd:enumeration value="All"/>
        </xsd:restriction>
      </xsd:simpleType>
    </xsd:element>
    <xsd:element name="Color" ma:index="6" nillable="true" ma:displayName="Color" ma:default="CMYK" ma:format="Dropdown" ma:internalName="Color">
      <xsd:simpleType>
        <xsd:restriction base="dms:Choice">
          <xsd:enumeration value="CMYK"/>
          <xsd:enumeration value="Black"/>
          <xsd:enumeration value="White"/>
          <xsd:enumeration value="Gray"/>
          <xsd:enumeration value="Lavender"/>
          <xsd:enumeration value="Cyan"/>
          <xsd:enumeration value="Aqua Blue"/>
          <xsd:enumeration value="Blue"/>
          <xsd:enumeration value="Light Blue"/>
          <xsd:enumeration value="Green"/>
          <xsd:enumeration value="Light Green"/>
          <xsd:enumeration value="Orange"/>
          <xsd:enumeration value="Light Orange"/>
          <xsd:enumeration value="Pink"/>
          <xsd:enumeration value="Purple"/>
          <xsd:enumeration value="Red"/>
          <xsd:enumeration value="Yellow"/>
          <xsd:enumeration value="Light Yellow"/>
          <xsd:enumeration value="color"/>
          <xsd:enumeration value="All colors"/>
          <xsd:enumeration value="not specifi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C2FD70-8C40-48E0-BAF5-8ECC1C6C7681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b33c0d84-3b33-4e00-9a0b-b066ee08f7c2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C8B97D0-588E-4962-A6DD-586A665977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B83B1-2C94-40D5-9625-019C7422F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c0d84-3b33-4e00-9a0b-b066ee08f7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OPS-OMS_esp</Template>
  <TotalTime>1655</TotalTime>
  <Words>1301</Words>
  <Application>Microsoft Office PowerPoint</Application>
  <PresentationFormat>Presentación en pantalla (4:3)</PresentationFormat>
  <Paragraphs>150</Paragraphs>
  <Slides>26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OPS-OMS_esp</vt:lpstr>
      <vt:lpstr>Presentación de Microsoft PowerPoint 97-2003</vt:lpstr>
      <vt:lpstr>Presentación de PowerPoint</vt:lpstr>
      <vt:lpstr>Dra. Gina Watson Representante de OPS/OMS EN Colombia  OCTUBRE 2014</vt:lpstr>
      <vt:lpstr>Presentación de PowerPoint</vt:lpstr>
      <vt:lpstr>Cronología de la OPS</vt:lpstr>
      <vt:lpstr>NATURALEZA DE OPS/OMS</vt:lpstr>
      <vt:lpstr>Presentación de PowerPoint</vt:lpstr>
      <vt:lpstr>Presentación de PowerPoint</vt:lpstr>
      <vt:lpstr>Dimensiones de  la seguridad humana </vt:lpstr>
      <vt:lpstr>Salud y Seguridad Humana</vt:lpstr>
      <vt:lpstr>TURISMO</vt:lpstr>
      <vt:lpstr>Algunas cifras claves</vt:lpstr>
      <vt:lpstr>Proyección al 2030 del UNWTO, 2013</vt:lpstr>
      <vt:lpstr>Motivo de visita y medio de transporte</vt:lpstr>
      <vt:lpstr>¿ ¿POR QUÉ EL INVOLUCRAMIENTO  DE OPS/OMS  EN  TURÍSMO?</vt:lpstr>
      <vt:lpstr>Antecedentes</vt:lpstr>
      <vt:lpstr>Presentación de PowerPoint</vt:lpstr>
      <vt:lpstr>Turismo Sostenible y Salud </vt:lpstr>
      <vt:lpstr>Evidencia entre el Impacto de la Salud en el Turismo</vt:lpstr>
      <vt:lpstr>turismo e inocuidad de  alimentos</vt:lpstr>
      <vt:lpstr>Presentación de PowerPoint</vt:lpstr>
      <vt:lpstr>Presentación de PowerPoint</vt:lpstr>
      <vt:lpstr>Desafíos</vt:lpstr>
      <vt:lpstr>Conclusiones</vt:lpstr>
      <vt:lpstr>Presentación de PowerPoint</vt:lpstr>
      <vt:lpstr>Presentación de PowerPoint</vt:lpstr>
      <vt:lpstr>OPS/OMS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OPS- OMS presentación template</dc:subject>
  <dc:creator>Watson, Dra. Gina (COL)</dc:creator>
  <cp:keywords>OPS- OMS presentación</cp:keywords>
  <cp:lastModifiedBy>Quan, Dra. Ana Isabel (COL)</cp:lastModifiedBy>
  <cp:revision>141</cp:revision>
  <cp:lastPrinted>2014-06-09T18:46:33Z</cp:lastPrinted>
  <dcterms:created xsi:type="dcterms:W3CDTF">2014-05-20T12:02:41Z</dcterms:created>
  <dcterms:modified xsi:type="dcterms:W3CDTF">2014-10-20T14:05:11Z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0x01010060CCCCB51AA2174A94255D2A3E2A6245</vt:lpwstr>
  </property>
</Properties>
</file>